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729" r:id="rId2"/>
    <p:sldId id="627" r:id="rId3"/>
    <p:sldId id="628" r:id="rId4"/>
    <p:sldId id="629" r:id="rId5"/>
    <p:sldId id="1007" r:id="rId6"/>
    <p:sldId id="477" r:id="rId7"/>
    <p:sldId id="481" r:id="rId8"/>
    <p:sldId id="482" r:id="rId9"/>
    <p:sldId id="483" r:id="rId10"/>
    <p:sldId id="478" r:id="rId11"/>
    <p:sldId id="479" r:id="rId12"/>
    <p:sldId id="484" r:id="rId13"/>
    <p:sldId id="636" r:id="rId14"/>
    <p:sldId id="638" r:id="rId15"/>
    <p:sldId id="639" r:id="rId16"/>
    <p:sldId id="480" r:id="rId17"/>
    <p:sldId id="640" r:id="rId18"/>
    <p:sldId id="1008" r:id="rId19"/>
    <p:sldId id="1009" r:id="rId20"/>
    <p:sldId id="644" r:id="rId21"/>
    <p:sldId id="1010" r:id="rId22"/>
    <p:sldId id="646" r:id="rId23"/>
    <p:sldId id="650" r:id="rId24"/>
    <p:sldId id="507" r:id="rId25"/>
    <p:sldId id="647" r:id="rId26"/>
    <p:sldId id="648" r:id="rId27"/>
    <p:sldId id="1011" r:id="rId28"/>
    <p:sldId id="651" r:id="rId29"/>
    <p:sldId id="649" r:id="rId30"/>
    <p:sldId id="1012" r:id="rId31"/>
    <p:sldId id="653" r:id="rId32"/>
    <p:sldId id="655" r:id="rId33"/>
    <p:sldId id="1013" r:id="rId34"/>
    <p:sldId id="657" r:id="rId35"/>
    <p:sldId id="658" r:id="rId36"/>
    <p:sldId id="1014" r:id="rId37"/>
    <p:sldId id="660" r:id="rId38"/>
    <p:sldId id="662" r:id="rId39"/>
    <p:sldId id="663" r:id="rId40"/>
    <p:sldId id="847" r:id="rId41"/>
    <p:sldId id="848" r:id="rId42"/>
    <p:sldId id="849" r:id="rId43"/>
    <p:sldId id="850" r:id="rId44"/>
    <p:sldId id="851" r:id="rId45"/>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2" pos="431" userDrawn="1">
          <p15:clr>
            <a:srgbClr val="A4A3A4"/>
          </p15:clr>
        </p15:guide>
        <p15:guide id="13" pos="2562" userDrawn="1">
          <p15:clr>
            <a:srgbClr val="A4A3A4"/>
          </p15:clr>
        </p15:guide>
        <p15:guide id="14" orient="horz" pos="180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4539"/>
    <a:srgbClr val="FDC212"/>
    <a:srgbClr val="FE7828"/>
    <a:srgbClr val="7150A0"/>
    <a:srgbClr val="808799"/>
    <a:srgbClr val="00B1C2"/>
    <a:srgbClr val="92C14E"/>
    <a:srgbClr val="FBC8C4"/>
    <a:srgbClr val="EE4639"/>
    <a:srgbClr val="D63C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64" autoAdjust="0"/>
    <p:restoredTop sz="96303" autoAdjust="0"/>
  </p:normalViewPr>
  <p:slideViewPr>
    <p:cSldViewPr snapToGrid="0">
      <p:cViewPr varScale="1">
        <p:scale>
          <a:sx n="63" d="100"/>
          <a:sy n="63" d="100"/>
        </p:scale>
        <p:origin x="68" y="248"/>
      </p:cViewPr>
      <p:guideLst>
        <p:guide pos="431"/>
        <p:guide pos="2562"/>
        <p:guide orient="horz" pos="1800"/>
      </p:guideLst>
    </p:cSldViewPr>
  </p:slideViewPr>
  <p:outlineViewPr>
    <p:cViewPr>
      <p:scale>
        <a:sx n="30" d="100"/>
        <a:sy n="30"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tiff>
</file>

<file path=ppt/media/image12.png>
</file>

<file path=ppt/media/image13.tiff>
</file>

<file path=ppt/media/image16.png>
</file>

<file path=ppt/media/image17.png>
</file>

<file path=ppt/media/image18.jpeg>
</file>

<file path=ppt/media/image19.jpeg>
</file>

<file path=ppt/media/image20.png>
</file>

<file path=ppt/media/image21.png>
</file>

<file path=ppt/media/image22.png>
</file>

<file path=ppt/media/image23.jpeg>
</file>

<file path=ppt/media/image24.jpeg>
</file>

<file path=ppt/media/image25.jpg>
</file>

<file path=ppt/media/image26.png>
</file>

<file path=ppt/media/image27.png>
</file>

<file path=ppt/media/image28.jpeg>
</file>

<file path=ppt/media/image29.png>
</file>

<file path=ppt/media/image3.png>
</file>

<file path=ppt/media/image30.png>
</file>

<file path=ppt/media/image31.jpeg>
</file>

<file path=ppt/media/image32.png>
</file>

<file path=ppt/media/image33.png>
</file>

<file path=ppt/media/image34.jpeg>
</file>

<file path=ppt/media/image35.png>
</file>

<file path=ppt/media/image36.png>
</file>

<file path=ppt/media/image37.jpeg>
</file>

<file path=ppt/media/image38.png>
</file>

<file path=ppt/media/image39.png>
</file>

<file path=ppt/media/image40.png>
</file>

<file path=ppt/media/image41.png>
</file>

<file path=ppt/media/image43.png>
</file>

<file path=ppt/media/image44.png>
</file>

<file path=ppt/media/image46.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04/10/2024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291667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1343873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3056878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13</a:t>
            </a:fld>
            <a:endParaRPr lang="es-PE"/>
          </a:p>
        </p:txBody>
      </p:sp>
    </p:spTree>
    <p:extLst>
      <p:ext uri="{BB962C8B-B14F-4D97-AF65-F5344CB8AC3E}">
        <p14:creationId xmlns:p14="http://schemas.microsoft.com/office/powerpoint/2010/main" val="1707299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14</a:t>
            </a:fld>
            <a:endParaRPr lang="es-PE"/>
          </a:p>
        </p:txBody>
      </p:sp>
    </p:spTree>
    <p:extLst>
      <p:ext uri="{BB962C8B-B14F-4D97-AF65-F5344CB8AC3E}">
        <p14:creationId xmlns:p14="http://schemas.microsoft.com/office/powerpoint/2010/main" val="38366550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15</a:t>
            </a:fld>
            <a:endParaRPr lang="es-PE"/>
          </a:p>
        </p:txBody>
      </p:sp>
    </p:spTree>
    <p:extLst>
      <p:ext uri="{BB962C8B-B14F-4D97-AF65-F5344CB8AC3E}">
        <p14:creationId xmlns:p14="http://schemas.microsoft.com/office/powerpoint/2010/main" val="9738181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16</a:t>
            </a:fld>
            <a:endParaRPr lang="es-PE"/>
          </a:p>
        </p:txBody>
      </p:sp>
    </p:spTree>
    <p:extLst>
      <p:ext uri="{BB962C8B-B14F-4D97-AF65-F5344CB8AC3E}">
        <p14:creationId xmlns:p14="http://schemas.microsoft.com/office/powerpoint/2010/main" val="321124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17</a:t>
            </a:fld>
            <a:endParaRPr lang="es-PE"/>
          </a:p>
        </p:txBody>
      </p:sp>
    </p:spTree>
    <p:extLst>
      <p:ext uri="{BB962C8B-B14F-4D97-AF65-F5344CB8AC3E}">
        <p14:creationId xmlns:p14="http://schemas.microsoft.com/office/powerpoint/2010/main" val="1266596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B2DEAD-6745-5353-1AE8-9F55534FC82C}"/>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E03E8C97-76AE-60CB-6FC4-ED215D196C0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6C56027B-132B-8FF8-A3B3-0C2EE50C509E}"/>
              </a:ext>
            </a:extLst>
          </p:cNvPr>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a:extLst>
              <a:ext uri="{FF2B5EF4-FFF2-40B4-BE49-F238E27FC236}">
                <a16:creationId xmlns:a16="http://schemas.microsoft.com/office/drawing/2014/main" id="{C5B10DA5-C973-EC87-B1B0-210388A4D114}"/>
              </a:ext>
            </a:extLst>
          </p:cNvPr>
          <p:cNvSpPr>
            <a:spLocks noGrp="1"/>
          </p:cNvSpPr>
          <p:nvPr>
            <p:ph type="sldNum" sz="quarter" idx="10"/>
          </p:nvPr>
        </p:nvSpPr>
        <p:spPr/>
        <p:txBody>
          <a:bodyPr/>
          <a:lstStyle/>
          <a:p>
            <a:fld id="{F56700CA-E45F-416D-B659-25554F846B43}" type="slidenum">
              <a:rPr lang="es-PE" smtClean="0"/>
              <a:t>18</a:t>
            </a:fld>
            <a:endParaRPr lang="es-PE"/>
          </a:p>
        </p:txBody>
      </p:sp>
    </p:spTree>
    <p:extLst>
      <p:ext uri="{BB962C8B-B14F-4D97-AF65-F5344CB8AC3E}">
        <p14:creationId xmlns:p14="http://schemas.microsoft.com/office/powerpoint/2010/main" val="14497951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B28F6-B7F9-7D8C-9EDC-395C691230C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0E1276CC-F845-693B-A1E8-109CEA5359F7}"/>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DBAF39B8-FACC-687F-2578-B3EC6610DCA5}"/>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803E526F-C69D-54BD-674A-1D5D9F1E83DC}"/>
              </a:ext>
            </a:extLst>
          </p:cNvPr>
          <p:cNvSpPr>
            <a:spLocks noGrp="1"/>
          </p:cNvSpPr>
          <p:nvPr>
            <p:ph type="sldNum" sz="quarter" idx="10"/>
          </p:nvPr>
        </p:nvSpPr>
        <p:spPr/>
        <p:txBody>
          <a:bodyPr/>
          <a:lstStyle/>
          <a:p>
            <a:fld id="{6B7E992D-280B-41DE-9EA7-7D9ADBA98B46}" type="slidenum">
              <a:rPr lang="es-ES" smtClean="0"/>
              <a:pPr/>
              <a:t>19</a:t>
            </a:fld>
            <a:endParaRPr lang="es-ES" dirty="0"/>
          </a:p>
        </p:txBody>
      </p:sp>
    </p:spTree>
    <p:extLst>
      <p:ext uri="{BB962C8B-B14F-4D97-AF65-F5344CB8AC3E}">
        <p14:creationId xmlns:p14="http://schemas.microsoft.com/office/powerpoint/2010/main" val="2895568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20</a:t>
            </a:fld>
            <a:endParaRPr lang="es-PE"/>
          </a:p>
        </p:txBody>
      </p:sp>
    </p:spTree>
    <p:extLst>
      <p:ext uri="{BB962C8B-B14F-4D97-AF65-F5344CB8AC3E}">
        <p14:creationId xmlns:p14="http://schemas.microsoft.com/office/powerpoint/2010/main" val="1414486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198643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25E852-50DB-427C-4040-82A7657C7970}"/>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9837FB8C-5A88-164F-A2A2-DDDDB77920B3}"/>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18828436-0A6B-C941-7621-98554721F7B4}"/>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8B4D5EB8-2BA2-3CA0-5B70-E0B97326E504}"/>
              </a:ext>
            </a:extLst>
          </p:cNvPr>
          <p:cNvSpPr>
            <a:spLocks noGrp="1"/>
          </p:cNvSpPr>
          <p:nvPr>
            <p:ph type="sldNum" sz="quarter" idx="10"/>
          </p:nvPr>
        </p:nvSpPr>
        <p:spPr/>
        <p:txBody>
          <a:bodyPr/>
          <a:lstStyle/>
          <a:p>
            <a:fld id="{6B7E992D-280B-41DE-9EA7-7D9ADBA98B46}" type="slidenum">
              <a:rPr lang="es-ES" smtClean="0"/>
              <a:pPr/>
              <a:t>21</a:t>
            </a:fld>
            <a:endParaRPr lang="es-ES" dirty="0"/>
          </a:p>
        </p:txBody>
      </p:sp>
    </p:spTree>
    <p:extLst>
      <p:ext uri="{BB962C8B-B14F-4D97-AF65-F5344CB8AC3E}">
        <p14:creationId xmlns:p14="http://schemas.microsoft.com/office/powerpoint/2010/main" val="21080736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22</a:t>
            </a:fld>
            <a:endParaRPr lang="es-PE"/>
          </a:p>
        </p:txBody>
      </p:sp>
    </p:spTree>
    <p:extLst>
      <p:ext uri="{BB962C8B-B14F-4D97-AF65-F5344CB8AC3E}">
        <p14:creationId xmlns:p14="http://schemas.microsoft.com/office/powerpoint/2010/main" val="20902081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23</a:t>
            </a:fld>
            <a:endParaRPr lang="es-PE"/>
          </a:p>
        </p:txBody>
      </p:sp>
    </p:spTree>
    <p:extLst>
      <p:ext uri="{BB962C8B-B14F-4D97-AF65-F5344CB8AC3E}">
        <p14:creationId xmlns:p14="http://schemas.microsoft.com/office/powerpoint/2010/main" val="16835362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24</a:t>
            </a:fld>
            <a:endParaRPr lang="es-PE"/>
          </a:p>
        </p:txBody>
      </p:sp>
    </p:spTree>
    <p:extLst>
      <p:ext uri="{BB962C8B-B14F-4D97-AF65-F5344CB8AC3E}">
        <p14:creationId xmlns:p14="http://schemas.microsoft.com/office/powerpoint/2010/main" val="14097355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25</a:t>
            </a:fld>
            <a:endParaRPr lang="es-PE"/>
          </a:p>
        </p:txBody>
      </p:sp>
    </p:spTree>
    <p:extLst>
      <p:ext uri="{BB962C8B-B14F-4D97-AF65-F5344CB8AC3E}">
        <p14:creationId xmlns:p14="http://schemas.microsoft.com/office/powerpoint/2010/main" val="2404972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26</a:t>
            </a:fld>
            <a:endParaRPr lang="es-PE"/>
          </a:p>
        </p:txBody>
      </p:sp>
    </p:spTree>
    <p:extLst>
      <p:ext uri="{BB962C8B-B14F-4D97-AF65-F5344CB8AC3E}">
        <p14:creationId xmlns:p14="http://schemas.microsoft.com/office/powerpoint/2010/main" val="3925642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E52EC7-25EA-52CD-E3BA-F885CC4CCA9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926F2EB-FD98-782E-33DC-E432B0ED8FF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A5121B7-BF17-8E0F-7E91-8B62BABBE3C6}"/>
              </a:ext>
            </a:extLst>
          </p:cNvPr>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a:extLst>
              <a:ext uri="{FF2B5EF4-FFF2-40B4-BE49-F238E27FC236}">
                <a16:creationId xmlns:a16="http://schemas.microsoft.com/office/drawing/2014/main" id="{7A340A62-500A-66B2-D512-E810E13CADD0}"/>
              </a:ext>
            </a:extLst>
          </p:cNvPr>
          <p:cNvSpPr>
            <a:spLocks noGrp="1"/>
          </p:cNvSpPr>
          <p:nvPr>
            <p:ph type="sldNum" sz="quarter" idx="10"/>
          </p:nvPr>
        </p:nvSpPr>
        <p:spPr/>
        <p:txBody>
          <a:bodyPr/>
          <a:lstStyle/>
          <a:p>
            <a:fld id="{F56700CA-E45F-416D-B659-25554F846B43}" type="slidenum">
              <a:rPr lang="es-PE" smtClean="0"/>
              <a:t>27</a:t>
            </a:fld>
            <a:endParaRPr lang="es-PE"/>
          </a:p>
        </p:txBody>
      </p:sp>
    </p:spTree>
    <p:extLst>
      <p:ext uri="{BB962C8B-B14F-4D97-AF65-F5344CB8AC3E}">
        <p14:creationId xmlns:p14="http://schemas.microsoft.com/office/powerpoint/2010/main" val="20638970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28</a:t>
            </a:fld>
            <a:endParaRPr lang="es-PE"/>
          </a:p>
        </p:txBody>
      </p:sp>
    </p:spTree>
    <p:extLst>
      <p:ext uri="{BB962C8B-B14F-4D97-AF65-F5344CB8AC3E}">
        <p14:creationId xmlns:p14="http://schemas.microsoft.com/office/powerpoint/2010/main" val="27067475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29</a:t>
            </a:fld>
            <a:endParaRPr lang="es-PE"/>
          </a:p>
        </p:txBody>
      </p:sp>
    </p:spTree>
    <p:extLst>
      <p:ext uri="{BB962C8B-B14F-4D97-AF65-F5344CB8AC3E}">
        <p14:creationId xmlns:p14="http://schemas.microsoft.com/office/powerpoint/2010/main" val="24705987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4E22B-BCBE-E8B5-FDDD-BB67D8B53C56}"/>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2251C11-7810-B6BD-DD55-318F300BDA1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8476F98-1743-9E85-1069-AE0D198D99B1}"/>
              </a:ext>
            </a:extLst>
          </p:cNvPr>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a:extLst>
              <a:ext uri="{FF2B5EF4-FFF2-40B4-BE49-F238E27FC236}">
                <a16:creationId xmlns:a16="http://schemas.microsoft.com/office/drawing/2014/main" id="{0840B373-3D03-620A-F751-FD6BBC13EE6D}"/>
              </a:ext>
            </a:extLst>
          </p:cNvPr>
          <p:cNvSpPr>
            <a:spLocks noGrp="1"/>
          </p:cNvSpPr>
          <p:nvPr>
            <p:ph type="sldNum" sz="quarter" idx="10"/>
          </p:nvPr>
        </p:nvSpPr>
        <p:spPr/>
        <p:txBody>
          <a:bodyPr/>
          <a:lstStyle/>
          <a:p>
            <a:fld id="{F56700CA-E45F-416D-B659-25554F846B43}" type="slidenum">
              <a:rPr lang="es-PE" smtClean="0"/>
              <a:t>30</a:t>
            </a:fld>
            <a:endParaRPr lang="es-PE"/>
          </a:p>
        </p:txBody>
      </p:sp>
    </p:spTree>
    <p:extLst>
      <p:ext uri="{BB962C8B-B14F-4D97-AF65-F5344CB8AC3E}">
        <p14:creationId xmlns:p14="http://schemas.microsoft.com/office/powerpoint/2010/main" val="3106021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8357001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31</a:t>
            </a:fld>
            <a:endParaRPr lang="es-PE"/>
          </a:p>
        </p:txBody>
      </p:sp>
    </p:spTree>
    <p:extLst>
      <p:ext uri="{BB962C8B-B14F-4D97-AF65-F5344CB8AC3E}">
        <p14:creationId xmlns:p14="http://schemas.microsoft.com/office/powerpoint/2010/main" val="37373714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32</a:t>
            </a:fld>
            <a:endParaRPr lang="es-PE"/>
          </a:p>
        </p:txBody>
      </p:sp>
    </p:spTree>
    <p:extLst>
      <p:ext uri="{BB962C8B-B14F-4D97-AF65-F5344CB8AC3E}">
        <p14:creationId xmlns:p14="http://schemas.microsoft.com/office/powerpoint/2010/main" val="15236986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8BE914-0B29-0278-2618-544EA731418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46EAC27-FF30-20EB-1CDA-8E3406B56482}"/>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E059DCC1-95F3-D47E-80E9-53B83B002BEA}"/>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A12B6818-0CEF-6A8A-31A0-3A9A950C5A4C}"/>
              </a:ext>
            </a:extLst>
          </p:cNvPr>
          <p:cNvSpPr>
            <a:spLocks noGrp="1"/>
          </p:cNvSpPr>
          <p:nvPr>
            <p:ph type="sldNum" sz="quarter" idx="10"/>
          </p:nvPr>
        </p:nvSpPr>
        <p:spPr/>
        <p:txBody>
          <a:bodyPr/>
          <a:lstStyle/>
          <a:p>
            <a:fld id="{6B7E992D-280B-41DE-9EA7-7D9ADBA98B46}" type="slidenum">
              <a:rPr lang="es-ES" smtClean="0"/>
              <a:pPr/>
              <a:t>33</a:t>
            </a:fld>
            <a:endParaRPr lang="es-ES" dirty="0"/>
          </a:p>
        </p:txBody>
      </p:sp>
    </p:spTree>
    <p:extLst>
      <p:ext uri="{BB962C8B-B14F-4D97-AF65-F5344CB8AC3E}">
        <p14:creationId xmlns:p14="http://schemas.microsoft.com/office/powerpoint/2010/main" val="11095658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34</a:t>
            </a:fld>
            <a:endParaRPr lang="es-PE"/>
          </a:p>
        </p:txBody>
      </p:sp>
    </p:spTree>
    <p:extLst>
      <p:ext uri="{BB962C8B-B14F-4D97-AF65-F5344CB8AC3E}">
        <p14:creationId xmlns:p14="http://schemas.microsoft.com/office/powerpoint/2010/main" val="32061579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35</a:t>
            </a:fld>
            <a:endParaRPr lang="es-PE"/>
          </a:p>
        </p:txBody>
      </p:sp>
    </p:spTree>
    <p:extLst>
      <p:ext uri="{BB962C8B-B14F-4D97-AF65-F5344CB8AC3E}">
        <p14:creationId xmlns:p14="http://schemas.microsoft.com/office/powerpoint/2010/main" val="10470768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7721A0-E237-0317-B5CC-1CCFEE6FAB5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C9035FC-8231-77E8-CB29-BD1FC8022D85}"/>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363020BC-35D0-DEFE-0C07-124675826CBD}"/>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20DF0230-5B6F-EA08-DE3D-11BC8F968E3F}"/>
              </a:ext>
            </a:extLst>
          </p:cNvPr>
          <p:cNvSpPr>
            <a:spLocks noGrp="1"/>
          </p:cNvSpPr>
          <p:nvPr>
            <p:ph type="sldNum" sz="quarter" idx="10"/>
          </p:nvPr>
        </p:nvSpPr>
        <p:spPr/>
        <p:txBody>
          <a:bodyPr/>
          <a:lstStyle/>
          <a:p>
            <a:fld id="{6B7E992D-280B-41DE-9EA7-7D9ADBA98B46}" type="slidenum">
              <a:rPr lang="es-ES" smtClean="0"/>
              <a:pPr/>
              <a:t>36</a:t>
            </a:fld>
            <a:endParaRPr lang="es-ES" dirty="0"/>
          </a:p>
        </p:txBody>
      </p:sp>
    </p:spTree>
    <p:extLst>
      <p:ext uri="{BB962C8B-B14F-4D97-AF65-F5344CB8AC3E}">
        <p14:creationId xmlns:p14="http://schemas.microsoft.com/office/powerpoint/2010/main" val="27480191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37</a:t>
            </a:fld>
            <a:endParaRPr lang="es-PE"/>
          </a:p>
        </p:txBody>
      </p:sp>
    </p:spTree>
    <p:extLst>
      <p:ext uri="{BB962C8B-B14F-4D97-AF65-F5344CB8AC3E}">
        <p14:creationId xmlns:p14="http://schemas.microsoft.com/office/powerpoint/2010/main" val="16643229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38</a:t>
            </a:fld>
            <a:endParaRPr lang="es-PE"/>
          </a:p>
        </p:txBody>
      </p:sp>
    </p:spTree>
    <p:extLst>
      <p:ext uri="{BB962C8B-B14F-4D97-AF65-F5344CB8AC3E}">
        <p14:creationId xmlns:p14="http://schemas.microsoft.com/office/powerpoint/2010/main" val="15961881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39</a:t>
            </a:fld>
            <a:endParaRPr lang="es-PE"/>
          </a:p>
        </p:txBody>
      </p:sp>
    </p:spTree>
    <p:extLst>
      <p:ext uri="{BB962C8B-B14F-4D97-AF65-F5344CB8AC3E}">
        <p14:creationId xmlns:p14="http://schemas.microsoft.com/office/powerpoint/2010/main" val="42024482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41</a:t>
            </a:fld>
            <a:endParaRPr lang="es-ES" dirty="0"/>
          </a:p>
        </p:txBody>
      </p:sp>
    </p:spTree>
    <p:extLst>
      <p:ext uri="{BB962C8B-B14F-4D97-AF65-F5344CB8AC3E}">
        <p14:creationId xmlns:p14="http://schemas.microsoft.com/office/powerpoint/2010/main" val="1796571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5</a:t>
            </a:fld>
            <a:endParaRPr lang="es-PE"/>
          </a:p>
        </p:txBody>
      </p:sp>
    </p:spTree>
    <p:extLst>
      <p:ext uri="{BB962C8B-B14F-4D97-AF65-F5344CB8AC3E}">
        <p14:creationId xmlns:p14="http://schemas.microsoft.com/office/powerpoint/2010/main" val="3223345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6</a:t>
            </a:fld>
            <a:endParaRPr lang="es-PE"/>
          </a:p>
        </p:txBody>
      </p:sp>
    </p:spTree>
    <p:extLst>
      <p:ext uri="{BB962C8B-B14F-4D97-AF65-F5344CB8AC3E}">
        <p14:creationId xmlns:p14="http://schemas.microsoft.com/office/powerpoint/2010/main" val="265210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7</a:t>
            </a:fld>
            <a:endParaRPr lang="es-PE"/>
          </a:p>
        </p:txBody>
      </p:sp>
    </p:spTree>
    <p:extLst>
      <p:ext uri="{BB962C8B-B14F-4D97-AF65-F5344CB8AC3E}">
        <p14:creationId xmlns:p14="http://schemas.microsoft.com/office/powerpoint/2010/main" val="2925036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8</a:t>
            </a:fld>
            <a:endParaRPr lang="es-PE"/>
          </a:p>
        </p:txBody>
      </p:sp>
    </p:spTree>
    <p:extLst>
      <p:ext uri="{BB962C8B-B14F-4D97-AF65-F5344CB8AC3E}">
        <p14:creationId xmlns:p14="http://schemas.microsoft.com/office/powerpoint/2010/main" val="38892521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9</a:t>
            </a:fld>
            <a:endParaRPr lang="es-PE"/>
          </a:p>
        </p:txBody>
      </p:sp>
    </p:spTree>
    <p:extLst>
      <p:ext uri="{BB962C8B-B14F-4D97-AF65-F5344CB8AC3E}">
        <p14:creationId xmlns:p14="http://schemas.microsoft.com/office/powerpoint/2010/main" val="3320562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10</a:t>
            </a:fld>
            <a:endParaRPr lang="es-PE"/>
          </a:p>
        </p:txBody>
      </p:sp>
    </p:spTree>
    <p:extLst>
      <p:ext uri="{BB962C8B-B14F-4D97-AF65-F5344CB8AC3E}">
        <p14:creationId xmlns:p14="http://schemas.microsoft.com/office/powerpoint/2010/main" val="21786459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
        <p:nvSpPr>
          <p:cNvPr id="7" name="TextBox 7">
            <a:extLst>
              <a:ext uri="{FF2B5EF4-FFF2-40B4-BE49-F238E27FC236}">
                <a16:creationId xmlns:a16="http://schemas.microsoft.com/office/drawing/2014/main" id="{9372701D-0A84-0448-9BAF-91437343CCCB}"/>
              </a:ext>
            </a:extLst>
          </p:cNvPr>
          <p:cNvSpPr txBox="1"/>
          <p:nvPr userDrawn="1"/>
        </p:nvSpPr>
        <p:spPr>
          <a:xfrm>
            <a:off x="876300" y="5343295"/>
            <a:ext cx="1689886"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09</a:t>
            </a:r>
            <a:endParaRPr lang="en-US" sz="800" dirty="0">
              <a:solidFill>
                <a:schemeClr val="bg1">
                  <a:lumMod val="50000"/>
                </a:schemeClr>
              </a:solidFill>
              <a:latin typeface="Calibri"/>
              <a:cs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extLst>
    <p:ext uri="{DCECCB84-F9BA-43D5-87BE-67443E8EF086}">
      <p15:sldGuideLst xmlns:p15="http://schemas.microsoft.com/office/powerpoint/2012/main">
        <p15:guide id="1" orient="horz" pos="180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ema - 1 Imagen A">
  <p:cSld name="Subtema - 1 Imagen A">
    <p:spTree>
      <p:nvGrpSpPr>
        <p:cNvPr id="1" name="Shape 17"/>
        <p:cNvGrpSpPr/>
        <p:nvPr/>
      </p:nvGrpSpPr>
      <p:grpSpPr>
        <a:xfrm>
          <a:off x="0" y="0"/>
          <a:ext cx="0" cy="0"/>
          <a:chOff x="0" y="0"/>
          <a:chExt cx="0" cy="0"/>
        </a:xfrm>
      </p:grpSpPr>
    </p:spTree>
    <p:extLst>
      <p:ext uri="{BB962C8B-B14F-4D97-AF65-F5344CB8AC3E}">
        <p14:creationId xmlns:p14="http://schemas.microsoft.com/office/powerpoint/2010/main" val="1501849920"/>
      </p:ext>
    </p:extLst>
  </p:cSld>
  <p:clrMapOvr>
    <a:masterClrMapping/>
  </p:clrMapOvr>
  <p:extLst>
    <p:ext uri="{DCECCB84-F9BA-43D5-87BE-67443E8EF086}">
      <p15:sldGuideLst xmlns:p15="http://schemas.microsoft.com/office/powerpoint/2012/main">
        <p15:guide id="1" orient="horz" pos="1800" userDrawn="1">
          <p15:clr>
            <a:srgbClr val="FBAE40"/>
          </p15:clr>
        </p15:guide>
        <p15:guide id="2" pos="2880" userDrawn="1">
          <p15:clr>
            <a:srgbClr val="FBAE40"/>
          </p15:clr>
        </p15:guide>
        <p15:guide id="3" pos="5465" userDrawn="1">
          <p15:clr>
            <a:srgbClr val="FBAE40"/>
          </p15:clr>
        </p15:guide>
        <p15:guide id="5" pos="317"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1689886"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09</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84" r:id="rId2"/>
    <p:sldLayoutId id="2147483685" r:id="rId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pos="2767" userDrawn="1">
          <p15:clr>
            <a:srgbClr val="F26B43"/>
          </p15:clr>
        </p15:guide>
        <p15:guide id="3" pos="5465" userDrawn="1">
          <p15:clr>
            <a:srgbClr val="F26B43"/>
          </p15:clr>
        </p15:guide>
        <p15:guide id="4" pos="2980" userDrawn="1">
          <p15:clr>
            <a:srgbClr val="F26B43"/>
          </p15:clr>
        </p15:guide>
        <p15:guide id="5" pos="317" userDrawn="1">
          <p15:clr>
            <a:srgbClr val="F26B43"/>
          </p15:clr>
        </p15:guide>
        <p15:guide id="6" orient="horz" pos="575" userDrawn="1">
          <p15:clr>
            <a:srgbClr val="F26B43"/>
          </p15:clr>
        </p15:guide>
        <p15:guide id="7" orient="horz" pos="303" userDrawn="1">
          <p15:clr>
            <a:srgbClr val="F26B43"/>
          </p15:clr>
        </p15:guide>
        <p15:guide id="8" orient="horz" pos="3297"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png"/><Relationship Id="rId7"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tif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0.tiff"/><Relationship Id="rId4" Type="http://schemas.openxmlformats.org/officeDocument/2006/relationships/image" Target="../media/image4.emf"/><Relationship Id="rId9" Type="http://schemas.openxmlformats.org/officeDocument/2006/relationships/image" Target="../media/image9.tiff"/></Relationships>
</file>

<file path=ppt/slides/_rels/slide1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5.jpg"/><Relationship Id="rId7" Type="http://schemas.openxmlformats.org/officeDocument/2006/relationships/image" Target="../media/image28.jpe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0.png"/><Relationship Id="rId4" Type="http://schemas.openxmlformats.org/officeDocument/2006/relationships/image" Target="../media/image26.png"/><Relationship Id="rId9"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34.jpeg"/><Relationship Id="rId7"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38.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16622"/>
            <a:ext cx="5400675" cy="5731622"/>
          </a:xfrm>
          <a:prstGeom prst="rect">
            <a:avLst/>
          </a:prstGeom>
          <a:solidFill>
            <a:srgbClr val="2770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3" cstate="print">
            <a:extLst>
              <a:ext uri="{28A0092B-C50C-407E-A947-70E740481C1C}">
                <a14:useLocalDpi xmlns:a14="http://schemas.microsoft.com/office/drawing/2010/main" val="0"/>
              </a:ext>
            </a:extLst>
          </a:blip>
          <a:srcRect t="23021" b="13575"/>
          <a:stretch/>
        </p:blipFill>
        <p:spPr>
          <a:xfrm>
            <a:off x="4906532" y="1363020"/>
            <a:ext cx="3119475" cy="3878822"/>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PROYECTOS</a:t>
            </a:r>
          </a:p>
        </p:txBody>
      </p:sp>
      <p:pic>
        <p:nvPicPr>
          <p:cNvPr id="26" name="Imagen 25"/>
          <p:cNvPicPr>
            <a:picLocks noChangeAspect="1"/>
          </p:cNvPicPr>
          <p:nvPr/>
        </p:nvPicPr>
        <p:blipFill>
          <a:blip r:embed="rId4">
            <a:alphaModFix amt="35000"/>
          </a:blip>
          <a:stretch>
            <a:fillRect/>
          </a:stretch>
        </p:blipFill>
        <p:spPr>
          <a:xfrm flipH="1">
            <a:off x="7671560" y="719809"/>
            <a:ext cx="330754" cy="210584"/>
          </a:xfrm>
          <a:prstGeom prst="rect">
            <a:avLst/>
          </a:prstGeom>
        </p:spPr>
      </p:pic>
      <p:pic>
        <p:nvPicPr>
          <p:cNvPr id="37" name="Imagen 36"/>
          <p:cNvPicPr>
            <a:picLocks noChangeAspect="1"/>
          </p:cNvPicPr>
          <p:nvPr/>
        </p:nvPicPr>
        <p:blipFill>
          <a:blip r:embed="rId4">
            <a:alphaModFix amt="35000"/>
          </a:blip>
          <a:stretch>
            <a:fillRect/>
          </a:stretch>
        </p:blipFill>
        <p:spPr>
          <a:xfrm>
            <a:off x="4602367" y="3922903"/>
            <a:ext cx="317533" cy="196092"/>
          </a:xfrm>
          <a:prstGeom prst="rect">
            <a:avLst/>
          </a:prstGeom>
        </p:spPr>
      </p:pic>
      <p:pic>
        <p:nvPicPr>
          <p:cNvPr id="40" name="Imagen 39"/>
          <p:cNvPicPr>
            <a:picLocks noChangeAspect="1"/>
          </p:cNvPicPr>
          <p:nvPr/>
        </p:nvPicPr>
        <p:blipFill>
          <a:blip r:embed="rId5">
            <a:alphaModFix amt="35000"/>
          </a:blip>
          <a:stretch>
            <a:fillRect/>
          </a:stretch>
        </p:blipFill>
        <p:spPr>
          <a:xfrm>
            <a:off x="4942267" y="2261866"/>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4184978" y="1944047"/>
            <a:ext cx="272736" cy="173645"/>
          </a:xfrm>
          <a:prstGeom prst="rect">
            <a:avLst/>
          </a:prstGeom>
        </p:spPr>
      </p:pic>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2770D5"/>
                </a:solidFill>
                <a:latin typeface="Calibri" charset="0"/>
                <a:ea typeface="Calibri" charset="0"/>
                <a:cs typeface="Calibri" charset="0"/>
              </a:rPr>
              <a:t>TEMA 09</a:t>
            </a:r>
          </a:p>
        </p:txBody>
      </p:sp>
      <p:pic>
        <p:nvPicPr>
          <p:cNvPr id="43" name="Imagen 42"/>
          <p:cNvPicPr>
            <a:picLocks noChangeAspect="1"/>
          </p:cNvPicPr>
          <p:nvPr/>
        </p:nvPicPr>
        <p:blipFill>
          <a:blip r:embed="rId5">
            <a:alphaModFix amt="35000"/>
          </a:blip>
          <a:stretch>
            <a:fillRect/>
          </a:stretch>
        </p:blipFill>
        <p:spPr>
          <a:xfrm>
            <a:off x="7836937" y="3692222"/>
            <a:ext cx="76092" cy="76092"/>
          </a:xfrm>
          <a:prstGeom prst="rect">
            <a:avLst/>
          </a:prstGeom>
        </p:spPr>
      </p:pic>
      <p:pic>
        <p:nvPicPr>
          <p:cNvPr id="44" name="Imagen 43"/>
          <p:cNvPicPr>
            <a:picLocks noChangeAspect="1"/>
          </p:cNvPicPr>
          <p:nvPr/>
        </p:nvPicPr>
        <p:blipFill>
          <a:blip r:embed="rId4">
            <a:alphaModFix amt="35000"/>
          </a:blip>
          <a:stretch>
            <a:fillRect/>
          </a:stretch>
        </p:blipFill>
        <p:spPr>
          <a:xfrm flipH="1">
            <a:off x="8114327" y="3987789"/>
            <a:ext cx="286860" cy="182638"/>
          </a:xfrm>
          <a:prstGeom prst="rect">
            <a:avLst/>
          </a:prstGeom>
        </p:spPr>
      </p:pic>
      <p:pic>
        <p:nvPicPr>
          <p:cNvPr id="46" name="Imagen 45"/>
          <p:cNvPicPr>
            <a:picLocks noChangeAspect="1"/>
          </p:cNvPicPr>
          <p:nvPr/>
        </p:nvPicPr>
        <p:blipFill>
          <a:blip r:embed="rId4">
            <a:alphaModFix amt="35000"/>
          </a:blip>
          <a:stretch>
            <a:fillRect/>
          </a:stretch>
        </p:blipFill>
        <p:spPr>
          <a:xfrm>
            <a:off x="5616899" y="1065406"/>
            <a:ext cx="248554" cy="174528"/>
          </a:xfrm>
          <a:prstGeom prst="rect">
            <a:avLst/>
          </a:prstGeom>
        </p:spPr>
      </p:pic>
      <p:pic>
        <p:nvPicPr>
          <p:cNvPr id="52" name="Imagen 51"/>
          <p:cNvPicPr>
            <a:picLocks noChangeAspect="1"/>
          </p:cNvPicPr>
          <p:nvPr/>
        </p:nvPicPr>
        <p:blipFill>
          <a:blip r:embed="rId5">
            <a:alphaModFix amt="35000"/>
          </a:blip>
          <a:stretch>
            <a:fillRect/>
          </a:stretch>
        </p:blipFill>
        <p:spPr>
          <a:xfrm>
            <a:off x="8296306" y="2298119"/>
            <a:ext cx="114521" cy="114521"/>
          </a:xfrm>
          <a:prstGeom prst="rect">
            <a:avLst/>
          </a:prstGeom>
        </p:spPr>
      </p:pic>
      <p:pic>
        <p:nvPicPr>
          <p:cNvPr id="53" name="Imagen 52"/>
          <p:cNvPicPr>
            <a:picLocks noChangeAspect="1"/>
          </p:cNvPicPr>
          <p:nvPr/>
        </p:nvPicPr>
        <p:blipFill>
          <a:blip r:embed="rId5">
            <a:alphaModFix amt="35000"/>
          </a:blip>
          <a:stretch>
            <a:fillRect/>
          </a:stretch>
        </p:blipFill>
        <p:spPr>
          <a:xfrm>
            <a:off x="7310896" y="1309940"/>
            <a:ext cx="76092" cy="76092"/>
          </a:xfrm>
          <a:prstGeom prst="rect">
            <a:avLst/>
          </a:prstGeom>
        </p:spPr>
      </p:pic>
      <p:pic>
        <p:nvPicPr>
          <p:cNvPr id="51" name="Imagen 50"/>
          <p:cNvPicPr>
            <a:picLocks noChangeAspect="1"/>
          </p:cNvPicPr>
          <p:nvPr/>
        </p:nvPicPr>
        <p:blipFill>
          <a:blip r:embed="rId6">
            <a:alphaModFix amt="40000"/>
          </a:blip>
          <a:stretch>
            <a:fillRect/>
          </a:stretch>
        </p:blipFill>
        <p:spPr>
          <a:xfrm>
            <a:off x="4378423" y="2749601"/>
            <a:ext cx="563842" cy="563842"/>
          </a:xfrm>
          <a:prstGeom prst="rect">
            <a:avLst/>
          </a:prstGeom>
        </p:spPr>
      </p:pic>
      <p:pic>
        <p:nvPicPr>
          <p:cNvPr id="56" name="Imagen 55"/>
          <p:cNvPicPr>
            <a:picLocks noChangeAspect="1"/>
          </p:cNvPicPr>
          <p:nvPr/>
        </p:nvPicPr>
        <p:blipFill>
          <a:blip r:embed="rId7">
            <a:alphaModFix amt="39000"/>
          </a:blip>
          <a:stretch>
            <a:fillRect/>
          </a:stretch>
        </p:blipFill>
        <p:spPr>
          <a:xfrm>
            <a:off x="7791007" y="1314368"/>
            <a:ext cx="646640" cy="646640"/>
          </a:xfrm>
          <a:prstGeom prst="rect">
            <a:avLst/>
          </a:prstGeom>
        </p:spPr>
      </p:pic>
      <p:pic>
        <p:nvPicPr>
          <p:cNvPr id="58" name="Imagen 57"/>
          <p:cNvPicPr>
            <a:picLocks noChangeAspect="1"/>
          </p:cNvPicPr>
          <p:nvPr/>
        </p:nvPicPr>
        <p:blipFill>
          <a:blip r:embed="rId8">
            <a:alphaModFix amt="40000"/>
          </a:blip>
          <a:stretch>
            <a:fillRect/>
          </a:stretch>
        </p:blipFill>
        <p:spPr>
          <a:xfrm>
            <a:off x="4572000" y="1258457"/>
            <a:ext cx="643876" cy="643876"/>
          </a:xfrm>
          <a:prstGeom prst="rect">
            <a:avLst/>
          </a:prstGeom>
        </p:spPr>
      </p:pic>
      <p:pic>
        <p:nvPicPr>
          <p:cNvPr id="59" name="Imagen 58"/>
          <p:cNvPicPr>
            <a:picLocks noChangeAspect="1"/>
          </p:cNvPicPr>
          <p:nvPr/>
        </p:nvPicPr>
        <p:blipFill>
          <a:blip r:embed="rId9">
            <a:alphaModFix amt="40000"/>
          </a:blip>
          <a:stretch>
            <a:fillRect/>
          </a:stretch>
        </p:blipFill>
        <p:spPr>
          <a:xfrm>
            <a:off x="6304593" y="567170"/>
            <a:ext cx="691289" cy="691289"/>
          </a:xfrm>
          <a:prstGeom prst="rect">
            <a:avLst/>
          </a:prstGeom>
        </p:spPr>
      </p:pic>
      <p:pic>
        <p:nvPicPr>
          <p:cNvPr id="60" name="Imagen 59"/>
          <p:cNvPicPr>
            <a:picLocks noChangeAspect="1"/>
          </p:cNvPicPr>
          <p:nvPr/>
        </p:nvPicPr>
        <p:blipFill>
          <a:blip r:embed="rId10">
            <a:alphaModFix amt="40000"/>
          </a:blip>
          <a:stretch>
            <a:fillRect/>
          </a:stretch>
        </p:blipFill>
        <p:spPr>
          <a:xfrm>
            <a:off x="7836939" y="2769176"/>
            <a:ext cx="593087" cy="593087"/>
          </a:xfrm>
          <a:prstGeom prst="rect">
            <a:avLst/>
          </a:prstGeom>
        </p:spPr>
      </p:pic>
      <p:sp>
        <p:nvSpPr>
          <p:cNvPr id="29" name="Rectángulo 28"/>
          <p:cNvSpPr/>
          <p:nvPr/>
        </p:nvSpPr>
        <p:spPr>
          <a:xfrm>
            <a:off x="491439" y="3072231"/>
            <a:ext cx="3173009" cy="1536383"/>
          </a:xfrm>
          <a:prstGeom prst="rect">
            <a:avLst/>
          </a:prstGeom>
        </p:spPr>
        <p:txBody>
          <a:bodyPr wrap="square" lIns="0" tIns="0" rIns="0" bIns="0">
            <a:spAutoFit/>
          </a:bodyPr>
          <a:lstStyle/>
          <a:p>
            <a:pPr marL="177800" indent="-177800">
              <a:lnSpc>
                <a:spcPct val="120000"/>
              </a:lnSpc>
              <a:buClr>
                <a:srgbClr val="2670D5"/>
              </a:buClr>
              <a:buSzPct val="100000"/>
              <a:buFont typeface="Arial"/>
              <a:buChar char="•"/>
            </a:pPr>
            <a:r>
              <a:rPr lang="es-MX" sz="1200" dirty="0">
                <a:latin typeface="Graphik-Medium" panose="020B0503030202060203" pitchFamily="34" charset="77"/>
                <a:cs typeface="Calibri" panose="020F0502020204030204" pitchFamily="34" charset="0"/>
              </a:rPr>
              <a:t>Tipos de Costo: Costos Fijos, Variables, Directos, Indirectos, Hundidos</a:t>
            </a:r>
          </a:p>
          <a:p>
            <a:pPr marL="177800" indent="-177800">
              <a:lnSpc>
                <a:spcPct val="120000"/>
              </a:lnSpc>
              <a:buClr>
                <a:srgbClr val="2670D5"/>
              </a:buClr>
              <a:buSzPct val="100000"/>
              <a:buFont typeface="Arial"/>
              <a:buChar char="•"/>
            </a:pPr>
            <a:r>
              <a:rPr lang="es-MX" sz="1200" dirty="0">
                <a:latin typeface="Graphik-Medium" panose="020B0503030202060203" pitchFamily="34" charset="77"/>
                <a:cs typeface="Calibri" panose="020F0502020204030204" pitchFamily="34" charset="0"/>
              </a:rPr>
              <a:t>Ecuación del Presupuesto</a:t>
            </a:r>
          </a:p>
          <a:p>
            <a:pPr marL="177800" indent="-177800">
              <a:lnSpc>
                <a:spcPct val="120000"/>
              </a:lnSpc>
              <a:buClr>
                <a:srgbClr val="2670D5"/>
              </a:buClr>
              <a:buSzPct val="100000"/>
              <a:buFont typeface="Arial"/>
              <a:buChar char="•"/>
            </a:pPr>
            <a:r>
              <a:rPr lang="es-MX" sz="1200" dirty="0">
                <a:latin typeface="Graphik-Medium" panose="020B0503030202060203" pitchFamily="34" charset="77"/>
                <a:cs typeface="Calibri" panose="020F0502020204030204" pitchFamily="34" charset="0"/>
              </a:rPr>
              <a:t>Paso a paso para elaborar Presupuesto</a:t>
            </a:r>
          </a:p>
          <a:p>
            <a:pPr marL="177800" indent="-177800">
              <a:lnSpc>
                <a:spcPct val="120000"/>
              </a:lnSpc>
              <a:buClr>
                <a:srgbClr val="2670D5"/>
              </a:buClr>
              <a:buSzPct val="100000"/>
              <a:buFont typeface="Arial"/>
              <a:buChar char="•"/>
            </a:pPr>
            <a:r>
              <a:rPr lang="es-MX" sz="1200" dirty="0">
                <a:latin typeface="Graphik-Medium" panose="020B0503030202060203" pitchFamily="34" charset="77"/>
                <a:cs typeface="Calibri" panose="020F0502020204030204" pitchFamily="34" charset="0"/>
              </a:rPr>
              <a:t>Flujo de financiamiento del Presupuesto</a:t>
            </a:r>
          </a:p>
          <a:p>
            <a:pPr marL="177800" indent="-177800">
              <a:lnSpc>
                <a:spcPct val="120000"/>
              </a:lnSpc>
              <a:buClr>
                <a:srgbClr val="2670D5"/>
              </a:buClr>
              <a:buSzPct val="100000"/>
              <a:buFont typeface="Arial"/>
              <a:buChar char="•"/>
            </a:pPr>
            <a:r>
              <a:rPr lang="es-MX" sz="1200" dirty="0">
                <a:latin typeface="Graphik-Medium" panose="020B0503030202060203" pitchFamily="34" charset="77"/>
                <a:cs typeface="Calibri" panose="020F0502020204030204" pitchFamily="34" charset="0"/>
              </a:rPr>
              <a:t>Tipos de Estructuras de Presupuesto</a:t>
            </a:r>
            <a:endParaRPr lang="es-ES" sz="1200" dirty="0">
              <a:latin typeface="Graphik-Medium" panose="020B0503030202060203" pitchFamily="34" charset="77"/>
              <a:cs typeface="Calibri" panose="020F0502020204030204" pitchFamily="34" charset="0"/>
            </a:endParaRPr>
          </a:p>
          <a:p>
            <a:pPr marL="171450" marR="0" lvl="0" indent="-171450">
              <a:lnSpc>
                <a:spcPct val="120000"/>
              </a:lnSpc>
              <a:spcBef>
                <a:spcPts val="0"/>
              </a:spcBef>
              <a:buClr>
                <a:srgbClr val="2670D5"/>
              </a:buClr>
              <a:buSzPct val="100000"/>
              <a:buFont typeface="Arial" panose="020B0604020202020204" pitchFamily="34" charset="0"/>
              <a:buChar char="•"/>
            </a:pPr>
            <a:endParaRPr lang="es-PE" sz="1200" dirty="0">
              <a:latin typeface="Graphik-Medium" panose="020B0503030202060203" pitchFamily="34" charset="77"/>
              <a:cs typeface="Calibri" panose="020F0502020204030204" pitchFamily="34" charset="0"/>
              <a:sym typeface="Calibri"/>
            </a:endParaRPr>
          </a:p>
        </p:txBody>
      </p:sp>
      <p:pic>
        <p:nvPicPr>
          <p:cNvPr id="27" name="Imagen 26"/>
          <p:cNvPicPr>
            <a:picLocks noChangeAspect="1"/>
          </p:cNvPicPr>
          <p:nvPr/>
        </p:nvPicPr>
        <p:blipFill>
          <a:blip r:embed="rId11"/>
          <a:stretch>
            <a:fillRect/>
          </a:stretch>
        </p:blipFill>
        <p:spPr>
          <a:xfrm>
            <a:off x="511225" y="1896111"/>
            <a:ext cx="166865" cy="170453"/>
          </a:xfrm>
          <a:prstGeom prst="rect">
            <a:avLst/>
          </a:prstGeom>
        </p:spPr>
      </p:pic>
      <p:sp>
        <p:nvSpPr>
          <p:cNvPr id="3" name="Rectángulo 2">
            <a:extLst>
              <a:ext uri="{FF2B5EF4-FFF2-40B4-BE49-F238E27FC236}">
                <a16:creationId xmlns:a16="http://schemas.microsoft.com/office/drawing/2014/main" id="{5A8AB18B-0720-3FD8-A8DD-4DC790C17997}"/>
              </a:ext>
            </a:extLst>
          </p:cNvPr>
          <p:cNvSpPr/>
          <p:nvPr/>
        </p:nvSpPr>
        <p:spPr>
          <a:xfrm>
            <a:off x="503239" y="2177570"/>
            <a:ext cx="3142011" cy="553998"/>
          </a:xfrm>
          <a:prstGeom prst="rect">
            <a:avLst/>
          </a:prstGeom>
        </p:spPr>
        <p:txBody>
          <a:bodyPr wrap="square" lIns="0" tIns="0" rIns="0" bIns="0">
            <a:spAutoFit/>
          </a:bodyPr>
          <a:lstStyle/>
          <a:p>
            <a:pPr>
              <a:lnSpc>
                <a:spcPct val="90000"/>
              </a:lnSpc>
            </a:pPr>
            <a:r>
              <a:rPr lang="es-MX" sz="2000" dirty="0">
                <a:latin typeface="Graphik-Medium" panose="020B0503030202060203" pitchFamily="34" charset="77"/>
              </a:rPr>
              <a:t>PLANIFICACIÓN DEL </a:t>
            </a:r>
            <a:r>
              <a:rPr lang="es-MX" sz="2000" b="1" dirty="0">
                <a:latin typeface="Graphik Bold" panose="020B0503030202060203" pitchFamily="34" charset="77"/>
              </a:rPr>
              <a:t>COSTO DEL PROYECTO</a:t>
            </a:r>
            <a:endParaRPr lang="es-ES" sz="2000" b="1" dirty="0">
              <a:latin typeface="Graphik Bold" panose="020B0503030202060203" pitchFamily="34" charset="77"/>
            </a:endParaRPr>
          </a:p>
        </p:txBody>
      </p:sp>
    </p:spTree>
    <p:extLst>
      <p:ext uri="{BB962C8B-B14F-4D97-AF65-F5344CB8AC3E}">
        <p14:creationId xmlns:p14="http://schemas.microsoft.com/office/powerpoint/2010/main" val="96290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C7A154A-567F-FDD0-3637-C417BE56533E}"/>
              </a:ext>
            </a:extLst>
          </p:cNvPr>
          <p:cNvSpPr txBox="1"/>
          <p:nvPr/>
        </p:nvSpPr>
        <p:spPr>
          <a:xfrm>
            <a:off x="502656" y="912813"/>
            <a:ext cx="3383544" cy="4247317"/>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COSTOS DIRECTOS</a:t>
            </a:r>
          </a:p>
          <a:p>
            <a:pPr marL="182563" indent="-182563">
              <a:buFont typeface="Arial" panose="020B0604020202020204" pitchFamily="34" charset="0"/>
              <a:buChar char="•"/>
            </a:pPr>
            <a:r>
              <a:rPr lang="es-MX" sz="1500" dirty="0">
                <a:latin typeface="Calibri" panose="020F0502020204030204" pitchFamily="34" charset="0"/>
                <a:cs typeface="Calibri" panose="020F0502020204030204" pitchFamily="34" charset="0"/>
              </a:rPr>
              <a:t>Los costos directos son aquellos que </a:t>
            </a:r>
            <a:r>
              <a:rPr lang="es-MX" sz="1500" b="1" dirty="0">
                <a:solidFill>
                  <a:srgbClr val="EF4539"/>
                </a:solidFill>
                <a:latin typeface="Calibri" panose="020F0502020204030204" pitchFamily="34" charset="0"/>
                <a:cs typeface="Calibri" panose="020F0502020204030204" pitchFamily="34" charset="0"/>
              </a:rPr>
              <a:t>pueden atribuirse directamente a un proyecto específico</a:t>
            </a:r>
            <a:r>
              <a:rPr lang="es-MX" sz="1500" dirty="0">
                <a:latin typeface="Calibri" panose="020F0502020204030204" pitchFamily="34" charset="0"/>
                <a:cs typeface="Calibri" panose="020F0502020204030204" pitchFamily="34" charset="0"/>
              </a:rPr>
              <a:t>, un producto o una actividad. </a:t>
            </a:r>
          </a:p>
          <a:p>
            <a:pPr marL="182563" indent="-182563">
              <a:buFont typeface="Arial" panose="020B0604020202020204" pitchFamily="34" charset="0"/>
              <a:buChar char="•"/>
            </a:pPr>
            <a:endParaRPr lang="es-MX" sz="15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500" dirty="0">
                <a:latin typeface="Calibri" panose="020F0502020204030204" pitchFamily="34" charset="0"/>
                <a:cs typeface="Calibri" panose="020F0502020204030204" pitchFamily="34" charset="0"/>
              </a:rPr>
              <a:t>Estos costos son fácilmente rastreables y medibles para un proyecto en particular. </a:t>
            </a:r>
          </a:p>
          <a:p>
            <a:pPr marL="182563" indent="-182563">
              <a:buFont typeface="Arial" panose="020B0604020202020204" pitchFamily="34" charset="0"/>
              <a:buChar char="•"/>
            </a:pPr>
            <a:endParaRPr lang="es-MX" sz="15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500" dirty="0">
                <a:solidFill>
                  <a:srgbClr val="00B1C2"/>
                </a:solidFill>
                <a:latin typeface="Calibri" panose="020F0502020204030204" pitchFamily="34" charset="0"/>
                <a:cs typeface="Calibri" panose="020F0502020204030204" pitchFamily="34" charset="0"/>
              </a:rPr>
              <a:t>Ejemplos incluyen el salario de los trabajadores que laboran directamente en el proyecto, los materiales utilizados exclusivamente en el proyecto, y los costos de consultoría específica. </a:t>
            </a:r>
          </a:p>
          <a:p>
            <a:pPr marL="182563" indent="-182563">
              <a:buFont typeface="Arial" panose="020B0604020202020204" pitchFamily="34" charset="0"/>
              <a:buChar char="•"/>
            </a:pPr>
            <a:endParaRPr lang="es-MX" sz="15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500" dirty="0">
                <a:latin typeface="Calibri" panose="020F0502020204030204" pitchFamily="34" charset="0"/>
                <a:cs typeface="Calibri" panose="020F0502020204030204" pitchFamily="34" charset="0"/>
              </a:rPr>
              <a:t>Identificar y controlar los costos directos es esencial para calcular el costo total del proyecto de manera precisa.</a:t>
            </a:r>
            <a:endParaRPr lang="es-PE" sz="1500" b="1" baseline="0" dirty="0">
              <a:solidFill>
                <a:srgbClr val="00B0F0"/>
              </a:solidFill>
              <a:latin typeface="Calibri" panose="020F0502020204030204" pitchFamily="34" charset="0"/>
              <a:ea typeface="Calibri" charset="0"/>
              <a:cs typeface="Calibri" panose="020F0502020204030204" pitchFamily="34" charset="0"/>
            </a:endParaRPr>
          </a:p>
        </p:txBody>
      </p:sp>
      <p:sp>
        <p:nvSpPr>
          <p:cNvPr id="4" name="Rectangle 5">
            <a:extLst>
              <a:ext uri="{FF2B5EF4-FFF2-40B4-BE49-F238E27FC236}">
                <a16:creationId xmlns:a16="http://schemas.microsoft.com/office/drawing/2014/main" id="{5A9D5394-18D4-7DBF-1D84-8983BE04202C}"/>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pic>
        <p:nvPicPr>
          <p:cNvPr id="8" name="Imagen 7">
            <a:extLst>
              <a:ext uri="{FF2B5EF4-FFF2-40B4-BE49-F238E27FC236}">
                <a16:creationId xmlns:a16="http://schemas.microsoft.com/office/drawing/2014/main" id="{4F66F819-0F78-AD69-A435-49197056ABDC}"/>
              </a:ext>
            </a:extLst>
          </p:cNvPr>
          <p:cNvPicPr>
            <a:picLocks noChangeAspect="1"/>
          </p:cNvPicPr>
          <p:nvPr/>
        </p:nvPicPr>
        <p:blipFill>
          <a:blip r:embed="rId3" cstate="print">
            <a:extLst>
              <a:ext uri="{28A0092B-C50C-407E-A947-70E740481C1C}">
                <a14:useLocalDpi xmlns:a14="http://schemas.microsoft.com/office/drawing/2010/main"/>
              </a:ext>
            </a:extLst>
          </a:blip>
          <a:srcRect t="-1"/>
          <a:stretch/>
        </p:blipFill>
        <p:spPr>
          <a:xfrm>
            <a:off x="4067174" y="1296861"/>
            <a:ext cx="5076825" cy="3348292"/>
          </a:xfrm>
          <a:prstGeom prst="rect">
            <a:avLst/>
          </a:prstGeom>
        </p:spPr>
      </p:pic>
    </p:spTree>
    <p:extLst>
      <p:ext uri="{BB962C8B-B14F-4D97-AF65-F5344CB8AC3E}">
        <p14:creationId xmlns:p14="http://schemas.microsoft.com/office/powerpoint/2010/main" val="197744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C7A154A-567F-FDD0-3637-C417BE56533E}"/>
              </a:ext>
            </a:extLst>
          </p:cNvPr>
          <p:cNvSpPr txBox="1"/>
          <p:nvPr/>
        </p:nvSpPr>
        <p:spPr>
          <a:xfrm>
            <a:off x="503239" y="912813"/>
            <a:ext cx="3437826" cy="4201150"/>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COSTOS INDIRECTOS</a:t>
            </a:r>
          </a:p>
          <a:p>
            <a:pPr marL="182563" indent="-182563">
              <a:buFont typeface="Arial" panose="020B0604020202020204" pitchFamily="34" charset="0"/>
              <a:buChar char="•"/>
            </a:pPr>
            <a:r>
              <a:rPr lang="es-MX" sz="1400" dirty="0">
                <a:latin typeface="Calibri" panose="020F0502020204030204" pitchFamily="34" charset="0"/>
                <a:cs typeface="Calibri" panose="020F0502020204030204" pitchFamily="34" charset="0"/>
              </a:rPr>
              <a:t>Los costos indirectos son aquellos </a:t>
            </a:r>
            <a:r>
              <a:rPr lang="es-MX" sz="1400" b="1" dirty="0">
                <a:solidFill>
                  <a:srgbClr val="EF4539"/>
                </a:solidFill>
                <a:latin typeface="Calibri" panose="020F0502020204030204" pitchFamily="34" charset="0"/>
                <a:cs typeface="Calibri" panose="020F0502020204030204" pitchFamily="34" charset="0"/>
              </a:rPr>
              <a:t>que no se pueden rastrear directamente a un proyecto o actividad específica, pero que son necesarios para el funcionamiento general del proyecto</a:t>
            </a:r>
            <a:r>
              <a:rPr lang="es-MX" sz="1400" dirty="0">
                <a:solidFill>
                  <a:srgbClr val="EF4539"/>
                </a:solidFill>
                <a:latin typeface="Calibri" panose="020F0502020204030204" pitchFamily="34" charset="0"/>
                <a:cs typeface="Calibri" panose="020F0502020204030204" pitchFamily="34" charset="0"/>
              </a:rPr>
              <a:t>. </a:t>
            </a:r>
          </a:p>
          <a:p>
            <a:pPr marL="182563" indent="-182563">
              <a:buFont typeface="Arial" panose="020B0604020202020204" pitchFamily="34" charset="0"/>
              <a:buChar char="•"/>
            </a:pPr>
            <a:endParaRPr lang="es-MX" sz="14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400" dirty="0">
                <a:solidFill>
                  <a:srgbClr val="00B1C2"/>
                </a:solidFill>
                <a:latin typeface="Calibri" panose="020F0502020204030204" pitchFamily="34" charset="0"/>
                <a:cs typeface="Calibri" panose="020F0502020204030204" pitchFamily="34" charset="0"/>
              </a:rPr>
              <a:t>Estos costos suelen incluir gastos generales como el alquiler de oficinas, servicios públicos, y salarios de personal administrativo. </a:t>
            </a:r>
          </a:p>
          <a:p>
            <a:pPr marL="182563" indent="-182563">
              <a:buFont typeface="Arial" panose="020B0604020202020204" pitchFamily="34" charset="0"/>
              <a:buChar char="•"/>
            </a:pPr>
            <a:endParaRPr lang="es-MX" sz="14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400" dirty="0">
                <a:latin typeface="Calibri" panose="020F0502020204030204" pitchFamily="34" charset="0"/>
                <a:cs typeface="Calibri" panose="020F0502020204030204" pitchFamily="34" charset="0"/>
              </a:rPr>
              <a:t>Aunque no son directamente atribuibles a un proyecto particular, deben ser asignados para reflejar el costo real del proyecto. </a:t>
            </a:r>
          </a:p>
          <a:p>
            <a:pPr marL="182563" indent="-182563">
              <a:buFont typeface="Arial" panose="020B0604020202020204" pitchFamily="34" charset="0"/>
              <a:buChar char="•"/>
            </a:pPr>
            <a:endParaRPr lang="es-MX" sz="14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400" dirty="0">
                <a:latin typeface="Calibri" panose="020F0502020204030204" pitchFamily="34" charset="0"/>
                <a:cs typeface="Calibri" panose="020F0502020204030204" pitchFamily="34" charset="0"/>
              </a:rPr>
              <a:t>La correcta asignación de costos indirectos es vital para una gestión financiera precisa en proyectos.</a:t>
            </a:r>
            <a:endParaRPr lang="es-PE" sz="1400" b="1" baseline="0" dirty="0">
              <a:solidFill>
                <a:srgbClr val="00B0F0"/>
              </a:solidFill>
              <a:latin typeface="Calibri" panose="020F0502020204030204" pitchFamily="34" charset="0"/>
              <a:ea typeface="Calibri" charset="0"/>
              <a:cs typeface="Calibri" panose="020F0502020204030204" pitchFamily="34" charset="0"/>
            </a:endParaRPr>
          </a:p>
        </p:txBody>
      </p:sp>
      <p:sp>
        <p:nvSpPr>
          <p:cNvPr id="4" name="Rectangle 5">
            <a:extLst>
              <a:ext uri="{FF2B5EF4-FFF2-40B4-BE49-F238E27FC236}">
                <a16:creationId xmlns:a16="http://schemas.microsoft.com/office/drawing/2014/main" id="{65375A28-AA4B-F1C9-01A8-4C1AE6789267}"/>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pic>
        <p:nvPicPr>
          <p:cNvPr id="8" name="Imagen 7">
            <a:extLst>
              <a:ext uri="{FF2B5EF4-FFF2-40B4-BE49-F238E27FC236}">
                <a16:creationId xmlns:a16="http://schemas.microsoft.com/office/drawing/2014/main" id="{7AD545A4-08E2-342C-F4AD-8A59A186A4A8}"/>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4067174" y="912812"/>
            <a:ext cx="5076825" cy="4321175"/>
          </a:xfrm>
          <a:prstGeom prst="rect">
            <a:avLst/>
          </a:prstGeom>
        </p:spPr>
      </p:pic>
    </p:spTree>
    <p:extLst>
      <p:ext uri="{BB962C8B-B14F-4D97-AF65-F5344CB8AC3E}">
        <p14:creationId xmlns:p14="http://schemas.microsoft.com/office/powerpoint/2010/main" val="3064610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n 33" descr="Imagen que contiene edificio, biombo, rascacielos, torre&#10;&#10;Descripción generada automáticamente">
            <a:extLst>
              <a:ext uri="{FF2B5EF4-FFF2-40B4-BE49-F238E27FC236}">
                <a16:creationId xmlns:a16="http://schemas.microsoft.com/office/drawing/2014/main" id="{0D41B527-71CB-4A66-8EA4-5BF12B4ABEC0}"/>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72000" y="1481138"/>
            <a:ext cx="3976125" cy="3752850"/>
          </a:xfrm>
          <a:prstGeom prst="rect">
            <a:avLst/>
          </a:prstGeom>
        </p:spPr>
      </p:pic>
      <p:pic>
        <p:nvPicPr>
          <p:cNvPr id="9" name="Imagen 8">
            <a:extLst>
              <a:ext uri="{FF2B5EF4-FFF2-40B4-BE49-F238E27FC236}">
                <a16:creationId xmlns:a16="http://schemas.microsoft.com/office/drawing/2014/main" id="{4D889E95-D5E5-4576-B6C2-2564433F9A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0634" y="2730955"/>
            <a:ext cx="1759716" cy="1759716"/>
          </a:xfrm>
          <a:prstGeom prst="rect">
            <a:avLst/>
          </a:prstGeom>
        </p:spPr>
      </p:pic>
      <p:pic>
        <p:nvPicPr>
          <p:cNvPr id="12" name="Imagen 11">
            <a:extLst>
              <a:ext uri="{FF2B5EF4-FFF2-40B4-BE49-F238E27FC236}">
                <a16:creationId xmlns:a16="http://schemas.microsoft.com/office/drawing/2014/main" id="{61B26015-078D-4C7A-9844-C6C8A1E93F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489896">
            <a:off x="7305418" y="1930366"/>
            <a:ext cx="1002479" cy="285707"/>
          </a:xfrm>
          <a:prstGeom prst="rect">
            <a:avLst/>
          </a:prstGeom>
        </p:spPr>
      </p:pic>
      <p:sp>
        <p:nvSpPr>
          <p:cNvPr id="15" name="CuadroTexto 14">
            <a:extLst>
              <a:ext uri="{FF2B5EF4-FFF2-40B4-BE49-F238E27FC236}">
                <a16:creationId xmlns:a16="http://schemas.microsoft.com/office/drawing/2014/main" id="{FA5F3DD5-61B9-4C74-AC02-77B172D7DCE2}"/>
              </a:ext>
            </a:extLst>
          </p:cNvPr>
          <p:cNvSpPr txBox="1"/>
          <p:nvPr/>
        </p:nvSpPr>
        <p:spPr>
          <a:xfrm>
            <a:off x="7000586" y="4577430"/>
            <a:ext cx="1320961" cy="461665"/>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Equipo Proyecto A</a:t>
            </a:r>
          </a:p>
        </p:txBody>
      </p:sp>
      <p:sp>
        <p:nvSpPr>
          <p:cNvPr id="30" name="CuadroTexto 29">
            <a:extLst>
              <a:ext uri="{FF2B5EF4-FFF2-40B4-BE49-F238E27FC236}">
                <a16:creationId xmlns:a16="http://schemas.microsoft.com/office/drawing/2014/main" id="{C20B394A-2D2C-4D48-AB5F-ACD887DE6448}"/>
              </a:ext>
            </a:extLst>
          </p:cNvPr>
          <p:cNvSpPr txBox="1"/>
          <p:nvPr/>
        </p:nvSpPr>
        <p:spPr>
          <a:xfrm>
            <a:off x="5550170" y="2701935"/>
            <a:ext cx="1043094" cy="830997"/>
          </a:xfrm>
          <a:prstGeom prst="rect">
            <a:avLst/>
          </a:prstGeom>
          <a:noFill/>
        </p:spPr>
        <p:txBody>
          <a:bodyPr wrap="square" rtlCol="0">
            <a:spAutoFit/>
          </a:bodyPr>
          <a:lstStyle/>
          <a:p>
            <a:pPr algn="ctr"/>
            <a:r>
              <a:rPr lang="es-PE" sz="2400" b="1" dirty="0">
                <a:latin typeface="Calibri" panose="020F0502020204030204" pitchFamily="34" charset="0"/>
                <a:cs typeface="Calibri" panose="020F0502020204030204" pitchFamily="34" charset="0"/>
              </a:rPr>
              <a:t>Piso 10</a:t>
            </a:r>
          </a:p>
        </p:txBody>
      </p:sp>
      <p:cxnSp>
        <p:nvCxnSpPr>
          <p:cNvPr id="32" name="Conector recto de flecha 31">
            <a:extLst>
              <a:ext uri="{FF2B5EF4-FFF2-40B4-BE49-F238E27FC236}">
                <a16:creationId xmlns:a16="http://schemas.microsoft.com/office/drawing/2014/main" id="{501D111A-9BDF-4A7F-B170-F33423EEFF1F}"/>
              </a:ext>
            </a:extLst>
          </p:cNvPr>
          <p:cNvCxnSpPr>
            <a:cxnSpLocks/>
          </p:cNvCxnSpPr>
          <p:nvPr/>
        </p:nvCxnSpPr>
        <p:spPr>
          <a:xfrm flipH="1" flipV="1">
            <a:off x="6705958" y="2921226"/>
            <a:ext cx="204849" cy="390878"/>
          </a:xfrm>
          <a:prstGeom prst="straightConnector1">
            <a:avLst/>
          </a:prstGeom>
          <a:ln w="57150">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1 CuadroTexto">
            <a:extLst>
              <a:ext uri="{FF2B5EF4-FFF2-40B4-BE49-F238E27FC236}">
                <a16:creationId xmlns:a16="http://schemas.microsoft.com/office/drawing/2014/main" id="{F849467B-F4EF-57E2-AAE0-2019FB9425A2}"/>
              </a:ext>
            </a:extLst>
          </p:cNvPr>
          <p:cNvSpPr txBox="1"/>
          <p:nvPr/>
        </p:nvSpPr>
        <p:spPr>
          <a:xfrm>
            <a:off x="503237" y="926472"/>
            <a:ext cx="5526937" cy="2046714"/>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COMPARACIÓN ENTRE COSTOS DIRECTOS E INDIRECTOS</a:t>
            </a:r>
          </a:p>
          <a:p>
            <a:r>
              <a:rPr lang="es-PE" sz="1600" b="1" dirty="0">
                <a:solidFill>
                  <a:srgbClr val="EF4539"/>
                </a:solidFill>
                <a:latin typeface="Graphik Bold" panose="020B0503030202060203" pitchFamily="34" charset="77"/>
                <a:ea typeface="Arial"/>
                <a:cs typeface="Arial"/>
                <a:sym typeface="Arial"/>
              </a:rPr>
              <a:t>+ </a:t>
            </a:r>
            <a:r>
              <a:rPr lang="es-PE" sz="1600" b="1" dirty="0">
                <a:solidFill>
                  <a:srgbClr val="EF4539"/>
                </a:solidFill>
                <a:latin typeface="Graphik Bold" panose="020B0503030202060203" pitchFamily="34" charset="77"/>
                <a:cs typeface="Calibri" panose="020F0502020204030204" pitchFamily="34" charset="0"/>
              </a:rPr>
              <a:t>CASO 1 </a:t>
            </a:r>
            <a:r>
              <a:rPr lang="es-PE" sz="1600" b="1" dirty="0">
                <a:solidFill>
                  <a:srgbClr val="EF4539"/>
                </a:solidFill>
                <a:latin typeface="Calibri" panose="020F0502020204030204" pitchFamily="34" charset="0"/>
                <a:cs typeface="Calibri" panose="020F0502020204030204" pitchFamily="34" charset="0"/>
              </a:rPr>
              <a:t>-  Proyecto A dentro del Edificio Principal de Alicorp</a:t>
            </a:r>
          </a:p>
          <a:p>
            <a:pPr marL="182563"/>
            <a:r>
              <a:rPr lang="es-MX" sz="1600" dirty="0">
                <a:latin typeface="Calibri" panose="020F0502020204030204" pitchFamily="34" charset="0"/>
                <a:cs typeface="Calibri" panose="020F0502020204030204" pitchFamily="34" charset="0"/>
              </a:rPr>
              <a:t>El equipo del </a:t>
            </a:r>
            <a:r>
              <a:rPr lang="es-MX" sz="1600" b="1" dirty="0">
                <a:solidFill>
                  <a:srgbClr val="00B1C2"/>
                </a:solidFill>
                <a:latin typeface="Calibri" panose="020F0502020204030204" pitchFamily="34" charset="0"/>
                <a:cs typeface="Calibri" panose="020F0502020204030204" pitchFamily="34" charset="0"/>
              </a:rPr>
              <a:t>Proyecto A</a:t>
            </a:r>
            <a:r>
              <a:rPr lang="es-MX" sz="1600" dirty="0">
                <a:solidFill>
                  <a:srgbClr val="00B1C2"/>
                </a:solidFill>
                <a:latin typeface="Calibri" panose="020F0502020204030204" pitchFamily="34" charset="0"/>
                <a:cs typeface="Calibri" panose="020F0502020204030204" pitchFamily="34" charset="0"/>
              </a:rPr>
              <a:t> </a:t>
            </a:r>
            <a:r>
              <a:rPr lang="es-MX" sz="1600" dirty="0">
                <a:latin typeface="Calibri" panose="020F0502020204030204" pitchFamily="34" charset="0"/>
                <a:cs typeface="Calibri" panose="020F0502020204030204" pitchFamily="34" charset="0"/>
              </a:rPr>
              <a:t>ocupa todo el piso 10 para las labores diarias del proyecto. Ellos tienen planeado contratar consultores, rentar una impresora multifuncional, asumir los costos del recibo de luz y suscribirse al servicio de WiFi para todo el equipo de proyecto.</a:t>
            </a:r>
            <a:endParaRPr lang="es-PE" sz="1600" dirty="0">
              <a:latin typeface="Calibri" panose="020F0502020204030204" pitchFamily="34" charset="0"/>
              <a:cs typeface="Calibri" panose="020F0502020204030204" pitchFamily="34" charset="0"/>
            </a:endParaRPr>
          </a:p>
          <a:p>
            <a:endParaRPr lang="es-PE" sz="1600" b="1"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3159CE8A-A650-B0F8-3D4E-825644246C88}"/>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Tree>
    <p:extLst>
      <p:ext uri="{BB962C8B-B14F-4D97-AF65-F5344CB8AC3E}">
        <p14:creationId xmlns:p14="http://schemas.microsoft.com/office/powerpoint/2010/main" val="1642440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n 33" descr="Imagen que contiene edificio, biombo, rascacielos, torre&#10;&#10;Descripción generada automáticamente">
            <a:extLst>
              <a:ext uri="{FF2B5EF4-FFF2-40B4-BE49-F238E27FC236}">
                <a16:creationId xmlns:a16="http://schemas.microsoft.com/office/drawing/2014/main" id="{0D41B527-71CB-4A66-8EA4-5BF12B4ABEC0}"/>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880398" y="1607683"/>
            <a:ext cx="3976125" cy="3752850"/>
          </a:xfrm>
          <a:prstGeom prst="rect">
            <a:avLst/>
          </a:prstGeom>
        </p:spPr>
      </p:pic>
      <p:pic>
        <p:nvPicPr>
          <p:cNvPr id="9" name="Imagen 8">
            <a:extLst>
              <a:ext uri="{FF2B5EF4-FFF2-40B4-BE49-F238E27FC236}">
                <a16:creationId xmlns:a16="http://schemas.microsoft.com/office/drawing/2014/main" id="{4D889E95-D5E5-4576-B6C2-2564433F9A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29032" y="2857500"/>
            <a:ext cx="1759716" cy="1759716"/>
          </a:xfrm>
          <a:prstGeom prst="rect">
            <a:avLst/>
          </a:prstGeom>
        </p:spPr>
      </p:pic>
      <p:pic>
        <p:nvPicPr>
          <p:cNvPr id="12" name="Imagen 11">
            <a:extLst>
              <a:ext uri="{FF2B5EF4-FFF2-40B4-BE49-F238E27FC236}">
                <a16:creationId xmlns:a16="http://schemas.microsoft.com/office/drawing/2014/main" id="{61B26015-078D-4C7A-9844-C6C8A1E93F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489896">
            <a:off x="5613816" y="2056911"/>
            <a:ext cx="1002479" cy="285707"/>
          </a:xfrm>
          <a:prstGeom prst="rect">
            <a:avLst/>
          </a:prstGeom>
        </p:spPr>
      </p:pic>
      <p:sp>
        <p:nvSpPr>
          <p:cNvPr id="15" name="CuadroTexto 14">
            <a:extLst>
              <a:ext uri="{FF2B5EF4-FFF2-40B4-BE49-F238E27FC236}">
                <a16:creationId xmlns:a16="http://schemas.microsoft.com/office/drawing/2014/main" id="{FA5F3DD5-61B9-4C74-AC02-77B172D7DCE2}"/>
              </a:ext>
            </a:extLst>
          </p:cNvPr>
          <p:cNvSpPr txBox="1"/>
          <p:nvPr/>
        </p:nvSpPr>
        <p:spPr>
          <a:xfrm>
            <a:off x="5308984" y="4581274"/>
            <a:ext cx="1320961" cy="461665"/>
          </a:xfrm>
          <a:prstGeom prst="rect">
            <a:avLst/>
          </a:prstGeom>
          <a:noFill/>
        </p:spPr>
        <p:txBody>
          <a:bodyPr wrap="square" rtlCol="0">
            <a:spAutoFit/>
          </a:bodyPr>
          <a:lstStyle/>
          <a:p>
            <a:pPr algn="ctr"/>
            <a:r>
              <a:rPr lang="es-PE" sz="1200" b="1" dirty="0"/>
              <a:t>Equipo Proyecto A</a:t>
            </a:r>
          </a:p>
        </p:txBody>
      </p:sp>
      <p:sp>
        <p:nvSpPr>
          <p:cNvPr id="30" name="CuadroTexto 29">
            <a:extLst>
              <a:ext uri="{FF2B5EF4-FFF2-40B4-BE49-F238E27FC236}">
                <a16:creationId xmlns:a16="http://schemas.microsoft.com/office/drawing/2014/main" id="{C20B394A-2D2C-4D48-AB5F-ACD887DE6448}"/>
              </a:ext>
            </a:extLst>
          </p:cNvPr>
          <p:cNvSpPr txBox="1"/>
          <p:nvPr/>
        </p:nvSpPr>
        <p:spPr>
          <a:xfrm>
            <a:off x="3858568" y="2828480"/>
            <a:ext cx="1043094" cy="830997"/>
          </a:xfrm>
          <a:prstGeom prst="rect">
            <a:avLst/>
          </a:prstGeom>
          <a:noFill/>
        </p:spPr>
        <p:txBody>
          <a:bodyPr wrap="square" rtlCol="0">
            <a:spAutoFit/>
          </a:bodyPr>
          <a:lstStyle/>
          <a:p>
            <a:pPr algn="ctr"/>
            <a:r>
              <a:rPr lang="es-PE" sz="2400" b="1" dirty="0"/>
              <a:t>Piso 10</a:t>
            </a:r>
          </a:p>
        </p:txBody>
      </p:sp>
      <p:cxnSp>
        <p:nvCxnSpPr>
          <p:cNvPr id="32" name="Conector recto de flecha 31">
            <a:extLst>
              <a:ext uri="{FF2B5EF4-FFF2-40B4-BE49-F238E27FC236}">
                <a16:creationId xmlns:a16="http://schemas.microsoft.com/office/drawing/2014/main" id="{501D111A-9BDF-4A7F-B170-F33423EEFF1F}"/>
              </a:ext>
            </a:extLst>
          </p:cNvPr>
          <p:cNvCxnSpPr>
            <a:cxnSpLocks/>
          </p:cNvCxnSpPr>
          <p:nvPr/>
        </p:nvCxnSpPr>
        <p:spPr>
          <a:xfrm flipH="1" flipV="1">
            <a:off x="5014356" y="3047771"/>
            <a:ext cx="204849" cy="390878"/>
          </a:xfrm>
          <a:prstGeom prst="straightConnector1">
            <a:avLst/>
          </a:prstGeom>
          <a:ln w="57150">
            <a:solidFill>
              <a:srgbClr val="00B05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1 CuadroTexto">
            <a:extLst>
              <a:ext uri="{FF2B5EF4-FFF2-40B4-BE49-F238E27FC236}">
                <a16:creationId xmlns:a16="http://schemas.microsoft.com/office/drawing/2014/main" id="{F849467B-F4EF-57E2-AAE0-2019FB9425A2}"/>
              </a:ext>
            </a:extLst>
          </p:cNvPr>
          <p:cNvSpPr txBox="1"/>
          <p:nvPr/>
        </p:nvSpPr>
        <p:spPr>
          <a:xfrm>
            <a:off x="508147" y="926025"/>
            <a:ext cx="7168902" cy="569387"/>
          </a:xfrm>
          <a:prstGeom prst="rect">
            <a:avLst/>
          </a:prstGeom>
          <a:noFill/>
        </p:spPr>
        <p:txBody>
          <a:bodyPr wrap="square" lIns="0" tIns="0" rIns="0" bIns="0" rtlCol="0">
            <a:spAutoFit/>
          </a:bodyPr>
          <a:lstStyle/>
          <a:p>
            <a:pPr algn="just">
              <a:spcAft>
                <a:spcPts val="600"/>
              </a:spcAft>
            </a:pPr>
            <a:r>
              <a:rPr lang="es-PE" sz="1600" b="1" dirty="0">
                <a:latin typeface="Calibri" panose="020F0502020204030204" pitchFamily="34" charset="0"/>
                <a:cs typeface="Calibri" panose="020F0502020204030204" pitchFamily="34" charset="0"/>
              </a:rPr>
              <a:t>COMPARACIÓN ENTRE COSTOS DIRECTOS E INDIRECTOS</a:t>
            </a:r>
          </a:p>
          <a:p>
            <a:pPr algn="just"/>
            <a:r>
              <a:rPr lang="es-PE" sz="1600" b="1" dirty="0">
                <a:solidFill>
                  <a:srgbClr val="EF4539"/>
                </a:solidFill>
                <a:latin typeface="Graphik Bold" panose="020B0503030202060203" pitchFamily="34" charset="77"/>
                <a:ea typeface="Arial"/>
                <a:cs typeface="Arial"/>
                <a:sym typeface="Arial"/>
              </a:rPr>
              <a:t>+ </a:t>
            </a:r>
            <a:r>
              <a:rPr lang="es-PE" sz="1600" b="1" dirty="0">
                <a:solidFill>
                  <a:srgbClr val="EF4539"/>
                </a:solidFill>
                <a:latin typeface="Graphik Bold" panose="020B0503030202060203" pitchFamily="34" charset="77"/>
                <a:cs typeface="Calibri" panose="020F0502020204030204" pitchFamily="34" charset="0"/>
              </a:rPr>
              <a:t>CASO 1</a:t>
            </a:r>
            <a:r>
              <a:rPr lang="es-PE" sz="1600" b="1" dirty="0">
                <a:solidFill>
                  <a:srgbClr val="EF4539"/>
                </a:solidFill>
                <a:latin typeface="Calibri" panose="020F0502020204030204" pitchFamily="34" charset="0"/>
                <a:cs typeface="Calibri" panose="020F0502020204030204" pitchFamily="34" charset="0"/>
              </a:rPr>
              <a:t> -  Proyecto A dentro del Edificio Principal de Alicorp</a:t>
            </a:r>
          </a:p>
        </p:txBody>
      </p:sp>
      <p:pic>
        <p:nvPicPr>
          <p:cNvPr id="26" name="Imagen 25" descr="Imagen que contiene dibujo&#10;&#10;Descripción generada automáticamente">
            <a:extLst>
              <a:ext uri="{FF2B5EF4-FFF2-40B4-BE49-F238E27FC236}">
                <a16:creationId xmlns:a16="http://schemas.microsoft.com/office/drawing/2014/main" id="{2A5BA62F-FCE0-535D-5CA7-E4C15DD3E13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68910" y="2160905"/>
            <a:ext cx="811477" cy="480800"/>
          </a:xfrm>
          <a:prstGeom prst="rect">
            <a:avLst/>
          </a:prstGeom>
        </p:spPr>
      </p:pic>
      <p:pic>
        <p:nvPicPr>
          <p:cNvPr id="27" name="Imagen 26">
            <a:extLst>
              <a:ext uri="{FF2B5EF4-FFF2-40B4-BE49-F238E27FC236}">
                <a16:creationId xmlns:a16="http://schemas.microsoft.com/office/drawing/2014/main" id="{99E277B5-B548-DF5E-6141-739BAED4D7D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3018" y="2780188"/>
            <a:ext cx="720335" cy="951266"/>
          </a:xfrm>
          <a:prstGeom prst="rect">
            <a:avLst/>
          </a:prstGeom>
        </p:spPr>
      </p:pic>
      <p:pic>
        <p:nvPicPr>
          <p:cNvPr id="28" name="Imagen 27" descr="Imagen que contiene electrónica, impresora, monitor, computadora&#10;&#10;Descripción generada automáticamente">
            <a:extLst>
              <a:ext uri="{FF2B5EF4-FFF2-40B4-BE49-F238E27FC236}">
                <a16:creationId xmlns:a16="http://schemas.microsoft.com/office/drawing/2014/main" id="{F628E1F4-C6BD-9979-C795-3D1A330864A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68910" y="4019312"/>
            <a:ext cx="926679" cy="741343"/>
          </a:xfrm>
          <a:prstGeom prst="rect">
            <a:avLst/>
          </a:prstGeom>
        </p:spPr>
      </p:pic>
      <p:pic>
        <p:nvPicPr>
          <p:cNvPr id="29" name="Imagen 28" descr="Imagen que contiene traje&#10;&#10;Descripción generada automáticamente">
            <a:extLst>
              <a:ext uri="{FF2B5EF4-FFF2-40B4-BE49-F238E27FC236}">
                <a16:creationId xmlns:a16="http://schemas.microsoft.com/office/drawing/2014/main" id="{3C47CA34-82BF-E09A-14C6-A9B029EDE725}"/>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287556" y="1748130"/>
            <a:ext cx="569760" cy="569760"/>
          </a:xfrm>
          <a:prstGeom prst="rect">
            <a:avLst/>
          </a:prstGeom>
        </p:spPr>
      </p:pic>
      <p:sp>
        <p:nvSpPr>
          <p:cNvPr id="31" name="Rectángulo: esquinas redondeadas 30">
            <a:extLst>
              <a:ext uri="{FF2B5EF4-FFF2-40B4-BE49-F238E27FC236}">
                <a16:creationId xmlns:a16="http://schemas.microsoft.com/office/drawing/2014/main" id="{9EEC1392-0D7B-2158-80B6-F7812B6FC0A6}"/>
              </a:ext>
            </a:extLst>
          </p:cNvPr>
          <p:cNvSpPr/>
          <p:nvPr/>
        </p:nvSpPr>
        <p:spPr>
          <a:xfrm>
            <a:off x="936685" y="1924806"/>
            <a:ext cx="958904" cy="3027686"/>
          </a:xfrm>
          <a:prstGeom prst="roundRect">
            <a:avLst/>
          </a:prstGeom>
          <a:no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solidFill>
                <a:srgbClr val="00B1C2"/>
              </a:solidFill>
              <a:latin typeface="Calibri" panose="020F0502020204030204" pitchFamily="34" charset="0"/>
              <a:cs typeface="Calibri" panose="020F0502020204030204" pitchFamily="34" charset="0"/>
            </a:endParaRPr>
          </a:p>
        </p:txBody>
      </p:sp>
      <p:cxnSp>
        <p:nvCxnSpPr>
          <p:cNvPr id="36" name="Conector: angular 35">
            <a:extLst>
              <a:ext uri="{FF2B5EF4-FFF2-40B4-BE49-F238E27FC236}">
                <a16:creationId xmlns:a16="http://schemas.microsoft.com/office/drawing/2014/main" id="{3956AC10-6196-CABA-F6B6-A99E32CEC66D}"/>
              </a:ext>
            </a:extLst>
          </p:cNvPr>
          <p:cNvCxnSpPr>
            <a:cxnSpLocks/>
            <a:stCxn id="31" idx="3"/>
          </p:cNvCxnSpPr>
          <p:nvPr/>
        </p:nvCxnSpPr>
        <p:spPr>
          <a:xfrm>
            <a:off x="1895589" y="3438649"/>
            <a:ext cx="3540011" cy="758936"/>
          </a:xfrm>
          <a:prstGeom prst="bentConnector3">
            <a:avLst>
              <a:gd name="adj1" fmla="val 50000"/>
            </a:avLst>
          </a:prstGeom>
          <a:ln w="28575">
            <a:solidFill>
              <a:srgbClr val="00B1C2"/>
            </a:solidFill>
            <a:tailEnd type="triangle"/>
          </a:ln>
        </p:spPr>
        <p:style>
          <a:lnRef idx="1">
            <a:schemeClr val="accent1"/>
          </a:lnRef>
          <a:fillRef idx="0">
            <a:schemeClr val="accent1"/>
          </a:fillRef>
          <a:effectRef idx="0">
            <a:schemeClr val="accent1"/>
          </a:effectRef>
          <a:fontRef idx="minor">
            <a:schemeClr val="tx1"/>
          </a:fontRef>
        </p:style>
      </p:cxnSp>
      <p:sp>
        <p:nvSpPr>
          <p:cNvPr id="39" name="CuadroTexto 38">
            <a:extLst>
              <a:ext uri="{FF2B5EF4-FFF2-40B4-BE49-F238E27FC236}">
                <a16:creationId xmlns:a16="http://schemas.microsoft.com/office/drawing/2014/main" id="{08C47BF1-CD63-A27E-59B9-66C17B146A87}"/>
              </a:ext>
            </a:extLst>
          </p:cNvPr>
          <p:cNvSpPr txBox="1"/>
          <p:nvPr/>
        </p:nvSpPr>
        <p:spPr>
          <a:xfrm>
            <a:off x="6911955" y="2341194"/>
            <a:ext cx="1320961" cy="276999"/>
          </a:xfrm>
          <a:prstGeom prst="rect">
            <a:avLst/>
          </a:prstGeom>
          <a:noFill/>
        </p:spPr>
        <p:txBody>
          <a:bodyPr wrap="square" rtlCol="0">
            <a:spAutoFit/>
          </a:bodyPr>
          <a:lstStyle/>
          <a:p>
            <a:pPr algn="ctr"/>
            <a:r>
              <a:rPr lang="es-PE" sz="1200" b="1" dirty="0"/>
              <a:t>Consultores</a:t>
            </a:r>
          </a:p>
        </p:txBody>
      </p:sp>
      <p:cxnSp>
        <p:nvCxnSpPr>
          <p:cNvPr id="40" name="Conector: angular 39">
            <a:extLst>
              <a:ext uri="{FF2B5EF4-FFF2-40B4-BE49-F238E27FC236}">
                <a16:creationId xmlns:a16="http://schemas.microsoft.com/office/drawing/2014/main" id="{8A574DB1-DEF6-B6F0-56C3-71A4EEA03CA0}"/>
              </a:ext>
            </a:extLst>
          </p:cNvPr>
          <p:cNvCxnSpPr>
            <a:cxnSpLocks/>
          </p:cNvCxnSpPr>
          <p:nvPr/>
        </p:nvCxnSpPr>
        <p:spPr>
          <a:xfrm rot="5400000">
            <a:off x="6581951" y="2862138"/>
            <a:ext cx="1095654" cy="683688"/>
          </a:xfrm>
          <a:prstGeom prst="bentConnector2">
            <a:avLst/>
          </a:prstGeom>
          <a:ln w="28575">
            <a:solidFill>
              <a:srgbClr val="00B1C2"/>
            </a:solidFill>
            <a:tailEnd type="triangle"/>
          </a:ln>
        </p:spPr>
        <p:style>
          <a:lnRef idx="1">
            <a:schemeClr val="accent1"/>
          </a:lnRef>
          <a:fillRef idx="0">
            <a:schemeClr val="accent1"/>
          </a:fillRef>
          <a:effectRef idx="0">
            <a:schemeClr val="accent1"/>
          </a:effectRef>
          <a:fontRef idx="minor">
            <a:schemeClr val="tx1"/>
          </a:fontRef>
        </p:style>
      </p:cxnSp>
      <p:sp>
        <p:nvSpPr>
          <p:cNvPr id="41" name="Rectángulo: esquinas redondeadas 40">
            <a:extLst>
              <a:ext uri="{FF2B5EF4-FFF2-40B4-BE49-F238E27FC236}">
                <a16:creationId xmlns:a16="http://schemas.microsoft.com/office/drawing/2014/main" id="{033681F0-99BB-5E40-D5D8-07304C4320C2}"/>
              </a:ext>
            </a:extLst>
          </p:cNvPr>
          <p:cNvSpPr/>
          <p:nvPr/>
        </p:nvSpPr>
        <p:spPr>
          <a:xfrm>
            <a:off x="6883375" y="1607683"/>
            <a:ext cx="1378122" cy="1034021"/>
          </a:xfrm>
          <a:prstGeom prst="roundRect">
            <a:avLst/>
          </a:prstGeom>
          <a:no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solidFill>
                <a:srgbClr val="00B1C2"/>
              </a:solidFill>
              <a:latin typeface="Calibri" panose="020F0502020204030204" pitchFamily="34" charset="0"/>
              <a:cs typeface="Calibri" panose="020F0502020204030204" pitchFamily="34" charset="0"/>
            </a:endParaRPr>
          </a:p>
        </p:txBody>
      </p:sp>
      <p:sp>
        <p:nvSpPr>
          <p:cNvPr id="44" name="CuadroTexto 43">
            <a:extLst>
              <a:ext uri="{FF2B5EF4-FFF2-40B4-BE49-F238E27FC236}">
                <a16:creationId xmlns:a16="http://schemas.microsoft.com/office/drawing/2014/main" id="{FEC30F9C-AB60-4019-D41A-8826CE92EECF}"/>
              </a:ext>
            </a:extLst>
          </p:cNvPr>
          <p:cNvSpPr txBox="1"/>
          <p:nvPr/>
        </p:nvSpPr>
        <p:spPr>
          <a:xfrm>
            <a:off x="568488" y="1573659"/>
            <a:ext cx="1727522" cy="338554"/>
          </a:xfrm>
          <a:prstGeom prst="rect">
            <a:avLst/>
          </a:prstGeom>
          <a:noFill/>
        </p:spPr>
        <p:txBody>
          <a:bodyPr wrap="square" rtlCol="0">
            <a:spAutoFit/>
          </a:bodyPr>
          <a:lstStyle/>
          <a:p>
            <a:pPr algn="ctr"/>
            <a:r>
              <a:rPr lang="es-PE" sz="1600" b="1" dirty="0">
                <a:solidFill>
                  <a:srgbClr val="00B1C2"/>
                </a:solidFill>
                <a:latin typeface="Calibri" panose="020F0502020204030204" pitchFamily="34" charset="0"/>
                <a:cs typeface="Calibri" panose="020F0502020204030204" pitchFamily="34" charset="0"/>
              </a:rPr>
              <a:t>Costos Directos</a:t>
            </a:r>
          </a:p>
        </p:txBody>
      </p:sp>
      <p:sp>
        <p:nvSpPr>
          <p:cNvPr id="45" name="CuadroTexto 44">
            <a:extLst>
              <a:ext uri="{FF2B5EF4-FFF2-40B4-BE49-F238E27FC236}">
                <a16:creationId xmlns:a16="http://schemas.microsoft.com/office/drawing/2014/main" id="{2104AF75-F428-EB73-5489-3797A85A5FE7}"/>
              </a:ext>
            </a:extLst>
          </p:cNvPr>
          <p:cNvSpPr txBox="1"/>
          <p:nvPr/>
        </p:nvSpPr>
        <p:spPr>
          <a:xfrm>
            <a:off x="6708674" y="1254678"/>
            <a:ext cx="1727522" cy="338554"/>
          </a:xfrm>
          <a:prstGeom prst="rect">
            <a:avLst/>
          </a:prstGeom>
          <a:noFill/>
        </p:spPr>
        <p:txBody>
          <a:bodyPr wrap="square" rtlCol="0">
            <a:spAutoFit/>
          </a:bodyPr>
          <a:lstStyle/>
          <a:p>
            <a:pPr algn="ctr"/>
            <a:r>
              <a:rPr lang="es-PE" sz="1600" b="1" dirty="0">
                <a:solidFill>
                  <a:srgbClr val="00B1C2"/>
                </a:solidFill>
                <a:latin typeface="Calibri" panose="020F0502020204030204" pitchFamily="34" charset="0"/>
                <a:cs typeface="Calibri" panose="020F0502020204030204" pitchFamily="34" charset="0"/>
              </a:rPr>
              <a:t>Costos Directos</a:t>
            </a:r>
          </a:p>
        </p:txBody>
      </p:sp>
      <p:sp>
        <p:nvSpPr>
          <p:cNvPr id="46" name="CuadroTexto 45">
            <a:extLst>
              <a:ext uri="{FF2B5EF4-FFF2-40B4-BE49-F238E27FC236}">
                <a16:creationId xmlns:a16="http://schemas.microsoft.com/office/drawing/2014/main" id="{F49CBEC8-5BD5-FD50-720B-8398EF9A9BA0}"/>
              </a:ext>
            </a:extLst>
          </p:cNvPr>
          <p:cNvSpPr txBox="1"/>
          <p:nvPr/>
        </p:nvSpPr>
        <p:spPr>
          <a:xfrm>
            <a:off x="7732257" y="3120838"/>
            <a:ext cx="903835" cy="415498"/>
          </a:xfrm>
          <a:prstGeom prst="rect">
            <a:avLst/>
          </a:prstGeom>
          <a:noFill/>
        </p:spPr>
        <p:txBody>
          <a:bodyPr wrap="square" lIns="0" tIns="0" rIns="0" bIns="0" rtlCol="0">
            <a:spAutoFit/>
          </a:bodyPr>
          <a:lstStyle/>
          <a:p>
            <a:r>
              <a:rPr lang="es-PE" sz="900" dirty="0">
                <a:latin typeface="Calibri" panose="020F0502020204030204" pitchFamily="34" charset="0"/>
                <a:cs typeface="Calibri" panose="020F0502020204030204" pitchFamily="34" charset="0"/>
              </a:rPr>
              <a:t>Costo Asignable de Forma Directa al Proyecto</a:t>
            </a:r>
          </a:p>
        </p:txBody>
      </p:sp>
      <p:sp>
        <p:nvSpPr>
          <p:cNvPr id="47" name="CuadroTexto 46">
            <a:extLst>
              <a:ext uri="{FF2B5EF4-FFF2-40B4-BE49-F238E27FC236}">
                <a16:creationId xmlns:a16="http://schemas.microsoft.com/office/drawing/2014/main" id="{976950AF-56F8-4D49-9F51-9A9E58D659A1}"/>
              </a:ext>
            </a:extLst>
          </p:cNvPr>
          <p:cNvSpPr txBox="1"/>
          <p:nvPr/>
        </p:nvSpPr>
        <p:spPr>
          <a:xfrm>
            <a:off x="2014222" y="2866923"/>
            <a:ext cx="866176" cy="415498"/>
          </a:xfrm>
          <a:prstGeom prst="rect">
            <a:avLst/>
          </a:prstGeom>
          <a:noFill/>
        </p:spPr>
        <p:txBody>
          <a:bodyPr wrap="square" lIns="0" tIns="0" rIns="0" bIns="0" rtlCol="0">
            <a:spAutoFit/>
          </a:bodyPr>
          <a:lstStyle/>
          <a:p>
            <a:r>
              <a:rPr lang="es-PE" sz="900" dirty="0">
                <a:latin typeface="Calibri" panose="020F0502020204030204" pitchFamily="34" charset="0"/>
                <a:cs typeface="Calibri" panose="020F0502020204030204" pitchFamily="34" charset="0"/>
              </a:rPr>
              <a:t>Costos Asignables de Forma Directa al Proyecto</a:t>
            </a:r>
          </a:p>
        </p:txBody>
      </p:sp>
      <p:sp>
        <p:nvSpPr>
          <p:cNvPr id="48" name="CuadroTexto 47">
            <a:extLst>
              <a:ext uri="{FF2B5EF4-FFF2-40B4-BE49-F238E27FC236}">
                <a16:creationId xmlns:a16="http://schemas.microsoft.com/office/drawing/2014/main" id="{05D789DD-D396-065A-AF1C-B0F6C6651B31}"/>
              </a:ext>
            </a:extLst>
          </p:cNvPr>
          <p:cNvSpPr txBox="1"/>
          <p:nvPr/>
        </p:nvSpPr>
        <p:spPr>
          <a:xfrm>
            <a:off x="2122959" y="4352108"/>
            <a:ext cx="2428584" cy="888311"/>
          </a:xfrm>
          <a:prstGeom prst="rect">
            <a:avLst/>
          </a:prstGeom>
          <a:solidFill>
            <a:schemeClr val="accent5">
              <a:lumMod val="20000"/>
              <a:lumOff val="80000"/>
            </a:schemeClr>
          </a:solidFill>
          <a:ln>
            <a:solidFill>
              <a:schemeClr val="accent5">
                <a:lumMod val="20000"/>
                <a:lumOff val="80000"/>
              </a:schemeClr>
            </a:solidFill>
          </a:ln>
        </p:spPr>
        <p:txBody>
          <a:bodyPr wrap="square" lIns="108000" tIns="72000" rtlCol="0">
            <a:spAutoFit/>
          </a:bodyPr>
          <a:lstStyle/>
          <a:p>
            <a:r>
              <a:rPr lang="es-MX" sz="1000" dirty="0">
                <a:latin typeface="Calibri" panose="020F0502020204030204" pitchFamily="34" charset="0"/>
                <a:cs typeface="Calibri" panose="020F0502020204030204" pitchFamily="34" charset="0"/>
              </a:rPr>
              <a:t>Todos los costos del recibo de luz, la renta mensual de la impresora, el servicio WiFi y los consultores son costos directos y deben ser asumidos dentro del presupuesto del proyecto.</a:t>
            </a:r>
            <a:endParaRPr lang="es-PE" sz="1000"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2411477F-F6E9-ADAB-2976-690DD9DC1ABB}"/>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Tree>
    <p:extLst>
      <p:ext uri="{BB962C8B-B14F-4D97-AF65-F5344CB8AC3E}">
        <p14:creationId xmlns:p14="http://schemas.microsoft.com/office/powerpoint/2010/main" val="4117156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upo 14">
            <a:extLst>
              <a:ext uri="{FF2B5EF4-FFF2-40B4-BE49-F238E27FC236}">
                <a16:creationId xmlns:a16="http://schemas.microsoft.com/office/drawing/2014/main" id="{86DDB991-2E68-1A28-DF7A-35771157C384}"/>
              </a:ext>
            </a:extLst>
          </p:cNvPr>
          <p:cNvGrpSpPr/>
          <p:nvPr/>
        </p:nvGrpSpPr>
        <p:grpSpPr>
          <a:xfrm>
            <a:off x="4185292" y="2203704"/>
            <a:ext cx="4455164" cy="3030284"/>
            <a:chOff x="2863587" y="2109367"/>
            <a:chExt cx="5517491" cy="3752850"/>
          </a:xfrm>
        </p:grpSpPr>
        <p:pic>
          <p:nvPicPr>
            <p:cNvPr id="34" name="Imagen 33" descr="Imagen que contiene edificio, biombo, rascacielos, torre&#10;&#10;Descripción generada automáticamente">
              <a:extLst>
                <a:ext uri="{FF2B5EF4-FFF2-40B4-BE49-F238E27FC236}">
                  <a16:creationId xmlns:a16="http://schemas.microsoft.com/office/drawing/2014/main" id="{0D41B527-71CB-4A66-8EA4-5BF12B4ABEC0}"/>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863587" y="2109367"/>
              <a:ext cx="3976125" cy="3752850"/>
            </a:xfrm>
            <a:prstGeom prst="rect">
              <a:avLst/>
            </a:prstGeom>
          </p:spPr>
        </p:pic>
        <p:pic>
          <p:nvPicPr>
            <p:cNvPr id="12" name="Imagen 11">
              <a:extLst>
                <a:ext uri="{FF2B5EF4-FFF2-40B4-BE49-F238E27FC236}">
                  <a16:creationId xmlns:a16="http://schemas.microsoft.com/office/drawing/2014/main" id="{61B26015-078D-4C7A-9844-C6C8A1E93F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597005" y="2411378"/>
              <a:ext cx="1002479" cy="285707"/>
            </a:xfrm>
            <a:prstGeom prst="rect">
              <a:avLst/>
            </a:prstGeom>
          </p:spPr>
        </p:pic>
        <p:pic>
          <p:nvPicPr>
            <p:cNvPr id="3" name="Imagen 2">
              <a:extLst>
                <a:ext uri="{FF2B5EF4-FFF2-40B4-BE49-F238E27FC236}">
                  <a16:creationId xmlns:a16="http://schemas.microsoft.com/office/drawing/2014/main" id="{FC3484C3-FAB3-050D-C6BB-EEE86E33111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82985" y="3825399"/>
              <a:ext cx="1301429" cy="1301429"/>
            </a:xfrm>
            <a:prstGeom prst="rect">
              <a:avLst/>
            </a:prstGeom>
          </p:spPr>
        </p:pic>
        <p:sp>
          <p:nvSpPr>
            <p:cNvPr id="4" name="CuadroTexto 3">
              <a:extLst>
                <a:ext uri="{FF2B5EF4-FFF2-40B4-BE49-F238E27FC236}">
                  <a16:creationId xmlns:a16="http://schemas.microsoft.com/office/drawing/2014/main" id="{74A467A3-499C-970F-CE7F-05E9B21EA169}"/>
                </a:ext>
              </a:extLst>
            </p:cNvPr>
            <p:cNvSpPr txBox="1"/>
            <p:nvPr/>
          </p:nvSpPr>
          <p:spPr>
            <a:xfrm>
              <a:off x="3495839" y="5126828"/>
              <a:ext cx="1075722" cy="230832"/>
            </a:xfrm>
            <a:prstGeom prst="rect">
              <a:avLst/>
            </a:prstGeom>
            <a:noFill/>
          </p:spPr>
          <p:txBody>
            <a:bodyPr wrap="square" rtlCol="0">
              <a:spAutoFit/>
            </a:bodyPr>
            <a:lstStyle/>
            <a:p>
              <a:pPr algn="ctr"/>
              <a:r>
                <a:rPr lang="es-PE" sz="900" b="1" dirty="0">
                  <a:latin typeface="Calibri" panose="020F0502020204030204" pitchFamily="34" charset="0"/>
                  <a:cs typeface="Calibri" panose="020F0502020204030204" pitchFamily="34" charset="0"/>
                </a:rPr>
                <a:t>Equipo Proyecto C</a:t>
              </a:r>
            </a:p>
          </p:txBody>
        </p:sp>
        <p:pic>
          <p:nvPicPr>
            <p:cNvPr id="6" name="Imagen 5">
              <a:extLst>
                <a:ext uri="{FF2B5EF4-FFF2-40B4-BE49-F238E27FC236}">
                  <a16:creationId xmlns:a16="http://schemas.microsoft.com/office/drawing/2014/main" id="{05EEF944-BB40-4211-B928-435A3FFD726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79649" y="2213495"/>
              <a:ext cx="1301429" cy="1301429"/>
            </a:xfrm>
            <a:prstGeom prst="rect">
              <a:avLst/>
            </a:prstGeom>
          </p:spPr>
        </p:pic>
        <p:sp>
          <p:nvSpPr>
            <p:cNvPr id="7" name="CuadroTexto 6">
              <a:extLst>
                <a:ext uri="{FF2B5EF4-FFF2-40B4-BE49-F238E27FC236}">
                  <a16:creationId xmlns:a16="http://schemas.microsoft.com/office/drawing/2014/main" id="{0889BA0F-B856-F4B2-C2CE-33B171692EF7}"/>
                </a:ext>
              </a:extLst>
            </p:cNvPr>
            <p:cNvSpPr txBox="1"/>
            <p:nvPr/>
          </p:nvSpPr>
          <p:spPr>
            <a:xfrm>
              <a:off x="7192503" y="3514924"/>
              <a:ext cx="1075722" cy="230832"/>
            </a:xfrm>
            <a:prstGeom prst="rect">
              <a:avLst/>
            </a:prstGeom>
            <a:noFill/>
          </p:spPr>
          <p:txBody>
            <a:bodyPr wrap="square" rtlCol="0">
              <a:spAutoFit/>
            </a:bodyPr>
            <a:lstStyle/>
            <a:p>
              <a:pPr algn="ctr"/>
              <a:r>
                <a:rPr lang="es-PE" sz="900" b="1" dirty="0">
                  <a:latin typeface="Calibri" panose="020F0502020204030204" pitchFamily="34" charset="0"/>
                  <a:cs typeface="Calibri" panose="020F0502020204030204" pitchFamily="34" charset="0"/>
                </a:rPr>
                <a:t>Equipo Proyecto B</a:t>
              </a:r>
            </a:p>
          </p:txBody>
        </p:sp>
        <p:pic>
          <p:nvPicPr>
            <p:cNvPr id="8" name="Imagen 7">
              <a:extLst>
                <a:ext uri="{FF2B5EF4-FFF2-40B4-BE49-F238E27FC236}">
                  <a16:creationId xmlns:a16="http://schemas.microsoft.com/office/drawing/2014/main" id="{E1167CE9-88A4-4F63-8F96-1BFD165374D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08486" y="4165638"/>
              <a:ext cx="1301429" cy="1301429"/>
            </a:xfrm>
            <a:prstGeom prst="rect">
              <a:avLst/>
            </a:prstGeom>
          </p:spPr>
        </p:pic>
        <p:sp>
          <p:nvSpPr>
            <p:cNvPr id="10" name="CuadroTexto 9">
              <a:extLst>
                <a:ext uri="{FF2B5EF4-FFF2-40B4-BE49-F238E27FC236}">
                  <a16:creationId xmlns:a16="http://schemas.microsoft.com/office/drawing/2014/main" id="{22F03AAF-D9E1-5930-FA2C-FFE1D0B5B03C}"/>
                </a:ext>
              </a:extLst>
            </p:cNvPr>
            <p:cNvSpPr txBox="1"/>
            <p:nvPr/>
          </p:nvSpPr>
          <p:spPr>
            <a:xfrm>
              <a:off x="6421340" y="5467067"/>
              <a:ext cx="1075722" cy="230832"/>
            </a:xfrm>
            <a:prstGeom prst="rect">
              <a:avLst/>
            </a:prstGeom>
            <a:noFill/>
          </p:spPr>
          <p:txBody>
            <a:bodyPr wrap="square" rtlCol="0">
              <a:spAutoFit/>
            </a:bodyPr>
            <a:lstStyle/>
            <a:p>
              <a:pPr algn="ctr"/>
              <a:r>
                <a:rPr lang="es-PE" sz="900" b="1" dirty="0">
                  <a:latin typeface="Calibri" panose="020F0502020204030204" pitchFamily="34" charset="0"/>
                  <a:cs typeface="Calibri" panose="020F0502020204030204" pitchFamily="34" charset="0"/>
                </a:rPr>
                <a:t>Equipo Proyecto A</a:t>
              </a:r>
            </a:p>
          </p:txBody>
        </p:sp>
        <p:cxnSp>
          <p:nvCxnSpPr>
            <p:cNvPr id="11" name="Conector recto de flecha 10">
              <a:extLst>
                <a:ext uri="{FF2B5EF4-FFF2-40B4-BE49-F238E27FC236}">
                  <a16:creationId xmlns:a16="http://schemas.microsoft.com/office/drawing/2014/main" id="{D70128E9-4F0B-5FEC-9E43-E33770CEB4B8}"/>
                </a:ext>
              </a:extLst>
            </p:cNvPr>
            <p:cNvCxnSpPr>
              <a:cxnSpLocks/>
            </p:cNvCxnSpPr>
            <p:nvPr/>
          </p:nvCxnSpPr>
          <p:spPr>
            <a:xfrm flipH="1">
              <a:off x="6543757" y="2986591"/>
              <a:ext cx="535893" cy="528333"/>
            </a:xfrm>
            <a:prstGeom prst="straightConnector1">
              <a:avLst/>
            </a:prstGeom>
            <a:ln w="38100">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82AC429C-4E27-2AD4-EDF6-C4FBB7573F04}"/>
                </a:ext>
              </a:extLst>
            </p:cNvPr>
            <p:cNvCxnSpPr>
              <a:cxnSpLocks/>
            </p:cNvCxnSpPr>
            <p:nvPr/>
          </p:nvCxnSpPr>
          <p:spPr>
            <a:xfrm flipV="1">
              <a:off x="4684413" y="3594567"/>
              <a:ext cx="1325793" cy="405970"/>
            </a:xfrm>
            <a:prstGeom prst="straightConnector1">
              <a:avLst/>
            </a:prstGeom>
            <a:ln w="38100">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303D6526-6C38-3BA1-2642-49A6BCCC9320}"/>
                </a:ext>
              </a:extLst>
            </p:cNvPr>
            <p:cNvCxnSpPr>
              <a:cxnSpLocks/>
            </p:cNvCxnSpPr>
            <p:nvPr/>
          </p:nvCxnSpPr>
          <p:spPr>
            <a:xfrm flipH="1" flipV="1">
              <a:off x="6531658" y="3617650"/>
              <a:ext cx="209791" cy="547988"/>
            </a:xfrm>
            <a:prstGeom prst="straightConnector1">
              <a:avLst/>
            </a:prstGeom>
            <a:ln w="38100">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32CB03CB-1304-21A7-D39E-5B5FFB1AF70C}"/>
                </a:ext>
              </a:extLst>
            </p:cNvPr>
            <p:cNvSpPr txBox="1"/>
            <p:nvPr/>
          </p:nvSpPr>
          <p:spPr>
            <a:xfrm>
              <a:off x="5698355" y="3003249"/>
              <a:ext cx="1043094" cy="830997"/>
            </a:xfrm>
            <a:prstGeom prst="rect">
              <a:avLst/>
            </a:prstGeom>
            <a:noFill/>
          </p:spPr>
          <p:txBody>
            <a:bodyPr wrap="square" rtlCol="0">
              <a:spAutoFit/>
            </a:bodyPr>
            <a:lstStyle/>
            <a:p>
              <a:pPr algn="ctr"/>
              <a:r>
                <a:rPr lang="es-PE" sz="2400" b="1" dirty="0">
                  <a:latin typeface="Calibri" panose="020F0502020204030204" pitchFamily="34" charset="0"/>
                  <a:cs typeface="Calibri" panose="020F0502020204030204" pitchFamily="34" charset="0"/>
                </a:rPr>
                <a:t>Piso 10</a:t>
              </a:r>
            </a:p>
          </p:txBody>
        </p:sp>
      </p:grpSp>
      <p:sp>
        <p:nvSpPr>
          <p:cNvPr id="2" name="1 CuadroTexto">
            <a:extLst>
              <a:ext uri="{FF2B5EF4-FFF2-40B4-BE49-F238E27FC236}">
                <a16:creationId xmlns:a16="http://schemas.microsoft.com/office/drawing/2014/main" id="{FEC2340A-2EA0-99BE-9FD9-00EF92CD8CF9}"/>
              </a:ext>
            </a:extLst>
          </p:cNvPr>
          <p:cNvSpPr txBox="1"/>
          <p:nvPr/>
        </p:nvSpPr>
        <p:spPr>
          <a:xfrm>
            <a:off x="503544" y="911388"/>
            <a:ext cx="5347071" cy="2200602"/>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COMPARACIÓN ENTRE COSTOS DIRECTOS E INDIRECTOS</a:t>
            </a:r>
          </a:p>
          <a:p>
            <a:pPr>
              <a:spcAft>
                <a:spcPts val="600"/>
              </a:spcAft>
            </a:pPr>
            <a:r>
              <a:rPr lang="es-PE" sz="1600" b="1" dirty="0">
                <a:solidFill>
                  <a:srgbClr val="EF4539"/>
                </a:solidFill>
                <a:latin typeface="Graphik Bold" panose="020B0503030202060203" pitchFamily="34" charset="77"/>
                <a:ea typeface="Arial"/>
                <a:cs typeface="Arial"/>
                <a:sym typeface="Arial"/>
              </a:rPr>
              <a:t>+ </a:t>
            </a:r>
            <a:r>
              <a:rPr lang="es-PE" sz="1600" b="1" dirty="0">
                <a:solidFill>
                  <a:srgbClr val="EF4539"/>
                </a:solidFill>
                <a:latin typeface="Graphik Bold" panose="020B0503030202060203" pitchFamily="34" charset="77"/>
                <a:cs typeface="Calibri" panose="020F0502020204030204" pitchFamily="34" charset="0"/>
              </a:rPr>
              <a:t>CASO 2</a:t>
            </a:r>
            <a:r>
              <a:rPr lang="es-PE" sz="1600" b="1" dirty="0">
                <a:solidFill>
                  <a:srgbClr val="EF4539"/>
                </a:solidFill>
                <a:latin typeface="Calibri" panose="020F0502020204030204" pitchFamily="34" charset="0"/>
                <a:cs typeface="Calibri" panose="020F0502020204030204" pitchFamily="34" charset="0"/>
              </a:rPr>
              <a:t> - Proyecto A dentro del Edificio Principal de Alicorp</a:t>
            </a:r>
          </a:p>
          <a:p>
            <a:pPr marL="182563">
              <a:spcAft>
                <a:spcPts val="600"/>
              </a:spcAft>
            </a:pPr>
            <a:r>
              <a:rPr lang="es-MX" sz="1500" dirty="0">
                <a:latin typeface="Calibri" panose="020F0502020204030204" pitchFamily="34" charset="0"/>
                <a:cs typeface="Calibri" panose="020F0502020204030204" pitchFamily="34" charset="0"/>
              </a:rPr>
              <a:t>Los equipos del </a:t>
            </a:r>
            <a:r>
              <a:rPr lang="es-MX" sz="1500" b="1" dirty="0">
                <a:solidFill>
                  <a:srgbClr val="00B1C2"/>
                </a:solidFill>
                <a:latin typeface="Calibri" panose="020F0502020204030204" pitchFamily="34" charset="0"/>
                <a:cs typeface="Calibri" panose="020F0502020204030204" pitchFamily="34" charset="0"/>
              </a:rPr>
              <a:t>Proyecto A, Proyecto B y Proyecto C</a:t>
            </a:r>
            <a:r>
              <a:rPr lang="es-MX" sz="1500" dirty="0">
                <a:solidFill>
                  <a:srgbClr val="00B1C2"/>
                </a:solidFill>
                <a:latin typeface="Calibri" panose="020F0502020204030204" pitchFamily="34" charset="0"/>
                <a:cs typeface="Calibri" panose="020F0502020204030204" pitchFamily="34" charset="0"/>
              </a:rPr>
              <a:t> </a:t>
            </a:r>
            <a:r>
              <a:rPr lang="es-MX" sz="1500" dirty="0">
                <a:latin typeface="Calibri" panose="020F0502020204030204" pitchFamily="34" charset="0"/>
                <a:cs typeface="Calibri" panose="020F0502020204030204" pitchFamily="34" charset="0"/>
              </a:rPr>
              <a:t>ocupan </a:t>
            </a:r>
            <a:br>
              <a:rPr lang="es-MX" sz="1500" dirty="0">
                <a:latin typeface="Calibri" panose="020F0502020204030204" pitchFamily="34" charset="0"/>
                <a:cs typeface="Calibri" panose="020F0502020204030204" pitchFamily="34" charset="0"/>
              </a:rPr>
            </a:br>
            <a:r>
              <a:rPr lang="es-MX" sz="1500" dirty="0">
                <a:latin typeface="Calibri" panose="020F0502020204030204" pitchFamily="34" charset="0"/>
                <a:cs typeface="Calibri" panose="020F0502020204030204" pitchFamily="34" charset="0"/>
              </a:rPr>
              <a:t>todo el piso 10. Estos tres equipos usan de forma indistinta y según sus necesidades la impresora multifuncional, el servicio </a:t>
            </a:r>
            <a:br>
              <a:rPr lang="es-MX" sz="1500" dirty="0">
                <a:latin typeface="Calibri" panose="020F0502020204030204" pitchFamily="34" charset="0"/>
                <a:cs typeface="Calibri" panose="020F0502020204030204" pitchFamily="34" charset="0"/>
              </a:rPr>
            </a:br>
            <a:r>
              <a:rPr lang="es-MX" sz="1500" dirty="0">
                <a:latin typeface="Calibri" panose="020F0502020204030204" pitchFamily="34" charset="0"/>
                <a:cs typeface="Calibri" panose="020F0502020204030204" pitchFamily="34" charset="0"/>
              </a:rPr>
              <a:t>de luz y el servicio de WiFi. El equipo del </a:t>
            </a:r>
            <a:r>
              <a:rPr lang="es-MX" sz="1500" b="1" dirty="0">
                <a:latin typeface="Calibri" panose="020F0502020204030204" pitchFamily="34" charset="0"/>
                <a:cs typeface="Calibri" panose="020F0502020204030204" pitchFamily="34" charset="0"/>
              </a:rPr>
              <a:t>Proyecto A</a:t>
            </a:r>
            <a:r>
              <a:rPr lang="es-MX" sz="1500" dirty="0">
                <a:latin typeface="Calibri" panose="020F0502020204030204" pitchFamily="34" charset="0"/>
                <a:cs typeface="Calibri" panose="020F0502020204030204" pitchFamily="34" charset="0"/>
              </a:rPr>
              <a:t> seguirá contratando los consultores.</a:t>
            </a:r>
            <a:endParaRPr lang="es-PE" sz="1500" dirty="0">
              <a:latin typeface="Calibri" panose="020F0502020204030204" pitchFamily="34" charset="0"/>
              <a:cs typeface="Calibri" panose="020F0502020204030204" pitchFamily="34" charset="0"/>
            </a:endParaRPr>
          </a:p>
          <a:p>
            <a:pPr>
              <a:spcAft>
                <a:spcPts val="600"/>
              </a:spcAft>
            </a:pPr>
            <a:endParaRPr lang="es-PE" sz="1600" b="1" dirty="0">
              <a:latin typeface="Calibri" panose="020F0502020204030204" pitchFamily="34" charset="0"/>
              <a:cs typeface="Calibri" panose="020F0502020204030204" pitchFamily="34" charset="0"/>
            </a:endParaRPr>
          </a:p>
        </p:txBody>
      </p:sp>
      <p:sp>
        <p:nvSpPr>
          <p:cNvPr id="9" name="Rectangle 5">
            <a:extLst>
              <a:ext uri="{FF2B5EF4-FFF2-40B4-BE49-F238E27FC236}">
                <a16:creationId xmlns:a16="http://schemas.microsoft.com/office/drawing/2014/main" id="{6F8A7791-7771-4DC8-E32F-B9F849D69351}"/>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Tree>
    <p:extLst>
      <p:ext uri="{BB962C8B-B14F-4D97-AF65-F5344CB8AC3E}">
        <p14:creationId xmlns:p14="http://schemas.microsoft.com/office/powerpoint/2010/main" val="1732839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upo 36">
            <a:extLst>
              <a:ext uri="{FF2B5EF4-FFF2-40B4-BE49-F238E27FC236}">
                <a16:creationId xmlns:a16="http://schemas.microsoft.com/office/drawing/2014/main" id="{0A064C4E-2128-41A9-2631-D88FD999A09C}"/>
              </a:ext>
            </a:extLst>
          </p:cNvPr>
          <p:cNvGrpSpPr/>
          <p:nvPr/>
        </p:nvGrpSpPr>
        <p:grpSpPr>
          <a:xfrm>
            <a:off x="2878117" y="2175371"/>
            <a:ext cx="4440837" cy="3159540"/>
            <a:chOff x="2880398" y="1607683"/>
            <a:chExt cx="5517491" cy="3925551"/>
          </a:xfrm>
        </p:grpSpPr>
        <p:pic>
          <p:nvPicPr>
            <p:cNvPr id="34" name="Imagen 33" descr="Imagen que contiene edificio, biombo, rascacielos, torre&#10;&#10;Descripción generada automáticamente">
              <a:extLst>
                <a:ext uri="{FF2B5EF4-FFF2-40B4-BE49-F238E27FC236}">
                  <a16:creationId xmlns:a16="http://schemas.microsoft.com/office/drawing/2014/main" id="{0D41B527-71CB-4A66-8EA4-5BF12B4ABEC0}"/>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880398" y="1607683"/>
              <a:ext cx="3976125" cy="3752850"/>
            </a:xfrm>
            <a:prstGeom prst="rect">
              <a:avLst/>
            </a:prstGeom>
          </p:spPr>
        </p:pic>
        <p:pic>
          <p:nvPicPr>
            <p:cNvPr id="12" name="Imagen 11">
              <a:extLst>
                <a:ext uri="{FF2B5EF4-FFF2-40B4-BE49-F238E27FC236}">
                  <a16:creationId xmlns:a16="http://schemas.microsoft.com/office/drawing/2014/main" id="{61B26015-078D-4C7A-9844-C6C8A1E93F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664043" y="1985378"/>
              <a:ext cx="1002480" cy="285707"/>
            </a:xfrm>
            <a:prstGeom prst="rect">
              <a:avLst/>
            </a:prstGeom>
          </p:spPr>
        </p:pic>
        <p:pic>
          <p:nvPicPr>
            <p:cNvPr id="3" name="Imagen 2">
              <a:extLst>
                <a:ext uri="{FF2B5EF4-FFF2-40B4-BE49-F238E27FC236}">
                  <a16:creationId xmlns:a16="http://schemas.microsoft.com/office/drawing/2014/main" id="{FC3484C3-FAB3-050D-C6BB-EEE86E33111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99796" y="3470932"/>
              <a:ext cx="1301429" cy="1301429"/>
            </a:xfrm>
            <a:prstGeom prst="rect">
              <a:avLst/>
            </a:prstGeom>
          </p:spPr>
        </p:pic>
        <p:sp>
          <p:nvSpPr>
            <p:cNvPr id="4" name="CuadroTexto 3">
              <a:extLst>
                <a:ext uri="{FF2B5EF4-FFF2-40B4-BE49-F238E27FC236}">
                  <a16:creationId xmlns:a16="http://schemas.microsoft.com/office/drawing/2014/main" id="{74A467A3-499C-970F-CE7F-05E9B21EA169}"/>
                </a:ext>
              </a:extLst>
            </p:cNvPr>
            <p:cNvSpPr txBox="1"/>
            <p:nvPr/>
          </p:nvSpPr>
          <p:spPr>
            <a:xfrm>
              <a:off x="3512650" y="4772361"/>
              <a:ext cx="1075722" cy="420634"/>
            </a:xfrm>
            <a:prstGeom prst="rect">
              <a:avLst/>
            </a:prstGeom>
            <a:noFill/>
          </p:spPr>
          <p:txBody>
            <a:bodyPr wrap="square" rtlCol="0">
              <a:spAutoFit/>
            </a:bodyPr>
            <a:lstStyle/>
            <a:p>
              <a:pPr algn="ctr"/>
              <a:r>
                <a:rPr lang="es-PE" sz="800" b="1" dirty="0">
                  <a:latin typeface="Calibri" panose="020F0502020204030204" pitchFamily="34" charset="0"/>
                  <a:cs typeface="Calibri" panose="020F0502020204030204" pitchFamily="34" charset="0"/>
                </a:rPr>
                <a:t>Equipo Proyecto C</a:t>
              </a:r>
            </a:p>
          </p:txBody>
        </p:sp>
        <p:pic>
          <p:nvPicPr>
            <p:cNvPr id="6" name="Imagen 5">
              <a:extLst>
                <a:ext uri="{FF2B5EF4-FFF2-40B4-BE49-F238E27FC236}">
                  <a16:creationId xmlns:a16="http://schemas.microsoft.com/office/drawing/2014/main" id="{05EEF944-BB40-4211-B928-435A3FFD726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6460" y="1859028"/>
              <a:ext cx="1301429" cy="1301429"/>
            </a:xfrm>
            <a:prstGeom prst="rect">
              <a:avLst/>
            </a:prstGeom>
          </p:spPr>
        </p:pic>
        <p:sp>
          <p:nvSpPr>
            <p:cNvPr id="7" name="CuadroTexto 6">
              <a:extLst>
                <a:ext uri="{FF2B5EF4-FFF2-40B4-BE49-F238E27FC236}">
                  <a16:creationId xmlns:a16="http://schemas.microsoft.com/office/drawing/2014/main" id="{0889BA0F-B856-F4B2-C2CE-33B171692EF7}"/>
                </a:ext>
              </a:extLst>
            </p:cNvPr>
            <p:cNvSpPr txBox="1"/>
            <p:nvPr/>
          </p:nvSpPr>
          <p:spPr>
            <a:xfrm>
              <a:off x="7209314" y="3160457"/>
              <a:ext cx="1075722" cy="420634"/>
            </a:xfrm>
            <a:prstGeom prst="rect">
              <a:avLst/>
            </a:prstGeom>
            <a:noFill/>
          </p:spPr>
          <p:txBody>
            <a:bodyPr wrap="square" rtlCol="0">
              <a:spAutoFit/>
            </a:bodyPr>
            <a:lstStyle/>
            <a:p>
              <a:pPr algn="ctr"/>
              <a:r>
                <a:rPr lang="es-PE" sz="800" b="1" dirty="0">
                  <a:latin typeface="Calibri" panose="020F0502020204030204" pitchFamily="34" charset="0"/>
                  <a:cs typeface="Calibri" panose="020F0502020204030204" pitchFamily="34" charset="0"/>
                </a:rPr>
                <a:t>Equipo Proyecto B</a:t>
              </a:r>
            </a:p>
          </p:txBody>
        </p:sp>
        <p:pic>
          <p:nvPicPr>
            <p:cNvPr id="8" name="Imagen 7">
              <a:extLst>
                <a:ext uri="{FF2B5EF4-FFF2-40B4-BE49-F238E27FC236}">
                  <a16:creationId xmlns:a16="http://schemas.microsoft.com/office/drawing/2014/main" id="{E1167CE9-88A4-4F63-8F96-1BFD165374D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25297" y="3811171"/>
              <a:ext cx="1301429" cy="1301429"/>
            </a:xfrm>
            <a:prstGeom prst="rect">
              <a:avLst/>
            </a:prstGeom>
          </p:spPr>
        </p:pic>
        <p:sp>
          <p:nvSpPr>
            <p:cNvPr id="10" name="CuadroTexto 9">
              <a:extLst>
                <a:ext uri="{FF2B5EF4-FFF2-40B4-BE49-F238E27FC236}">
                  <a16:creationId xmlns:a16="http://schemas.microsoft.com/office/drawing/2014/main" id="{22F03AAF-D9E1-5930-FA2C-FFE1D0B5B03C}"/>
                </a:ext>
              </a:extLst>
            </p:cNvPr>
            <p:cNvSpPr txBox="1"/>
            <p:nvPr/>
          </p:nvSpPr>
          <p:spPr>
            <a:xfrm>
              <a:off x="6438151" y="5112600"/>
              <a:ext cx="1075722" cy="420634"/>
            </a:xfrm>
            <a:prstGeom prst="rect">
              <a:avLst/>
            </a:prstGeom>
            <a:noFill/>
          </p:spPr>
          <p:txBody>
            <a:bodyPr wrap="square" rtlCol="0">
              <a:spAutoFit/>
            </a:bodyPr>
            <a:lstStyle/>
            <a:p>
              <a:pPr algn="ctr"/>
              <a:r>
                <a:rPr lang="es-PE" sz="800" b="1" dirty="0">
                  <a:latin typeface="Calibri" panose="020F0502020204030204" pitchFamily="34" charset="0"/>
                  <a:cs typeface="Calibri" panose="020F0502020204030204" pitchFamily="34" charset="0"/>
                </a:rPr>
                <a:t>Equipo Proyecto A</a:t>
              </a:r>
            </a:p>
          </p:txBody>
        </p:sp>
        <p:cxnSp>
          <p:nvCxnSpPr>
            <p:cNvPr id="11" name="Conector recto de flecha 10">
              <a:extLst>
                <a:ext uri="{FF2B5EF4-FFF2-40B4-BE49-F238E27FC236}">
                  <a16:creationId xmlns:a16="http://schemas.microsoft.com/office/drawing/2014/main" id="{D70128E9-4F0B-5FEC-9E43-E33770CEB4B8}"/>
                </a:ext>
              </a:extLst>
            </p:cNvPr>
            <p:cNvCxnSpPr>
              <a:cxnSpLocks/>
            </p:cNvCxnSpPr>
            <p:nvPr/>
          </p:nvCxnSpPr>
          <p:spPr>
            <a:xfrm flipH="1">
              <a:off x="6560568" y="2632124"/>
              <a:ext cx="535893" cy="528333"/>
            </a:xfrm>
            <a:prstGeom prst="straightConnector1">
              <a:avLst/>
            </a:prstGeom>
            <a:ln w="28575">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82AC429C-4E27-2AD4-EDF6-C4FBB7573F04}"/>
                </a:ext>
              </a:extLst>
            </p:cNvPr>
            <p:cNvCxnSpPr>
              <a:cxnSpLocks/>
            </p:cNvCxnSpPr>
            <p:nvPr/>
          </p:nvCxnSpPr>
          <p:spPr>
            <a:xfrm flipV="1">
              <a:off x="4435910" y="3240100"/>
              <a:ext cx="1591106" cy="363322"/>
            </a:xfrm>
            <a:prstGeom prst="straightConnector1">
              <a:avLst/>
            </a:prstGeom>
            <a:ln w="28575">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303D6526-6C38-3BA1-2642-49A6BCCC9320}"/>
                </a:ext>
              </a:extLst>
            </p:cNvPr>
            <p:cNvCxnSpPr>
              <a:cxnSpLocks/>
            </p:cNvCxnSpPr>
            <p:nvPr/>
          </p:nvCxnSpPr>
          <p:spPr>
            <a:xfrm flipH="1" flipV="1">
              <a:off x="6548469" y="3263183"/>
              <a:ext cx="209791" cy="547988"/>
            </a:xfrm>
            <a:prstGeom prst="straightConnector1">
              <a:avLst/>
            </a:prstGeom>
            <a:ln w="28575">
              <a:solidFill>
                <a:srgbClr val="00B1C2"/>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32CB03CB-1304-21A7-D39E-5B5FFB1AF70C}"/>
                </a:ext>
              </a:extLst>
            </p:cNvPr>
            <p:cNvSpPr txBox="1"/>
            <p:nvPr/>
          </p:nvSpPr>
          <p:spPr>
            <a:xfrm>
              <a:off x="5715166" y="2648783"/>
              <a:ext cx="1043094" cy="879509"/>
            </a:xfrm>
            <a:prstGeom prst="rect">
              <a:avLst/>
            </a:prstGeom>
            <a:noFill/>
          </p:spPr>
          <p:txBody>
            <a:bodyPr wrap="square" rtlCol="0">
              <a:spAutoFit/>
            </a:bodyPr>
            <a:lstStyle/>
            <a:p>
              <a:pPr algn="ctr"/>
              <a:r>
                <a:rPr lang="es-PE" sz="2000" b="1" dirty="0">
                  <a:latin typeface="Calibri" panose="020F0502020204030204" pitchFamily="34" charset="0"/>
                  <a:cs typeface="Calibri" panose="020F0502020204030204" pitchFamily="34" charset="0"/>
                </a:rPr>
                <a:t>Piso 10</a:t>
              </a:r>
            </a:p>
          </p:txBody>
        </p:sp>
      </p:grpSp>
      <p:pic>
        <p:nvPicPr>
          <p:cNvPr id="9" name="Imagen 8" descr="Imagen que contiene dibujo&#10;&#10;Descripción generada automáticamente">
            <a:extLst>
              <a:ext uri="{FF2B5EF4-FFF2-40B4-BE49-F238E27FC236}">
                <a16:creationId xmlns:a16="http://schemas.microsoft.com/office/drawing/2014/main" id="{4E922ACB-8EDC-AC22-F417-582E084337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5927" y="2442423"/>
            <a:ext cx="811477" cy="480800"/>
          </a:xfrm>
          <a:prstGeom prst="rect">
            <a:avLst/>
          </a:prstGeom>
        </p:spPr>
      </p:pic>
      <p:pic>
        <p:nvPicPr>
          <p:cNvPr id="15" name="Imagen 14">
            <a:extLst>
              <a:ext uri="{FF2B5EF4-FFF2-40B4-BE49-F238E27FC236}">
                <a16:creationId xmlns:a16="http://schemas.microsoft.com/office/drawing/2014/main" id="{D74DF68F-D8D3-D71B-647E-F78292B5A6D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60035" y="3061706"/>
            <a:ext cx="720335" cy="951266"/>
          </a:xfrm>
          <a:prstGeom prst="rect">
            <a:avLst/>
          </a:prstGeom>
        </p:spPr>
      </p:pic>
      <p:pic>
        <p:nvPicPr>
          <p:cNvPr id="17" name="Imagen 16" descr="Imagen que contiene electrónica, impresora, monitor, computadora&#10;&#10;Descripción generada automáticamente">
            <a:extLst>
              <a:ext uri="{FF2B5EF4-FFF2-40B4-BE49-F238E27FC236}">
                <a16:creationId xmlns:a16="http://schemas.microsoft.com/office/drawing/2014/main" id="{90A923E8-8E0F-E106-B426-BA185538411D}"/>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5927" y="4300830"/>
            <a:ext cx="926679" cy="741343"/>
          </a:xfrm>
          <a:prstGeom prst="rect">
            <a:avLst/>
          </a:prstGeom>
        </p:spPr>
      </p:pic>
      <p:sp>
        <p:nvSpPr>
          <p:cNvPr id="18" name="Rectángulo: esquinas redondeadas 17">
            <a:extLst>
              <a:ext uri="{FF2B5EF4-FFF2-40B4-BE49-F238E27FC236}">
                <a16:creationId xmlns:a16="http://schemas.microsoft.com/office/drawing/2014/main" id="{49EF7EA3-8BA4-C7FC-438C-B1868229CD46}"/>
              </a:ext>
            </a:extLst>
          </p:cNvPr>
          <p:cNvSpPr/>
          <p:nvPr/>
        </p:nvSpPr>
        <p:spPr>
          <a:xfrm>
            <a:off x="567049" y="2208250"/>
            <a:ext cx="958904" cy="2987660"/>
          </a:xfrm>
          <a:prstGeom prst="roundRect">
            <a:avLst>
              <a:gd name="adj" fmla="val 10045"/>
            </a:avLst>
          </a:prstGeom>
          <a:noFill/>
          <a:ln w="28575">
            <a:solidFill>
              <a:srgbClr val="FE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pic>
        <p:nvPicPr>
          <p:cNvPr id="23" name="Imagen 22" descr="Imagen que contiene traje&#10;&#10;Descripción generada automáticamente">
            <a:extLst>
              <a:ext uri="{FF2B5EF4-FFF2-40B4-BE49-F238E27FC236}">
                <a16:creationId xmlns:a16="http://schemas.microsoft.com/office/drawing/2014/main" id="{F251A96B-F8CF-2F46-A573-AE62064C47F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97078" y="2348697"/>
            <a:ext cx="569760" cy="569760"/>
          </a:xfrm>
          <a:prstGeom prst="rect">
            <a:avLst/>
          </a:prstGeom>
        </p:spPr>
      </p:pic>
      <p:sp>
        <p:nvSpPr>
          <p:cNvPr id="24" name="CuadroTexto 23">
            <a:extLst>
              <a:ext uri="{FF2B5EF4-FFF2-40B4-BE49-F238E27FC236}">
                <a16:creationId xmlns:a16="http://schemas.microsoft.com/office/drawing/2014/main" id="{7425948C-83D3-9F6C-D670-36192E4A8876}"/>
              </a:ext>
            </a:extLst>
          </p:cNvPr>
          <p:cNvSpPr txBox="1"/>
          <p:nvPr/>
        </p:nvSpPr>
        <p:spPr>
          <a:xfrm>
            <a:off x="1721477" y="2941761"/>
            <a:ext cx="1320961" cy="276999"/>
          </a:xfrm>
          <a:prstGeom prst="rect">
            <a:avLst/>
          </a:prstGeom>
          <a:noFill/>
        </p:spPr>
        <p:txBody>
          <a:bodyPr wrap="square" rtlCol="0">
            <a:spAutoFit/>
          </a:bodyPr>
          <a:lstStyle/>
          <a:p>
            <a:pPr algn="ctr"/>
            <a:r>
              <a:rPr lang="es-PE" sz="1200" b="1" dirty="0"/>
              <a:t>Consultores</a:t>
            </a:r>
          </a:p>
        </p:txBody>
      </p:sp>
      <p:sp>
        <p:nvSpPr>
          <p:cNvPr id="25" name="Rectángulo: esquinas redondeadas 24">
            <a:extLst>
              <a:ext uri="{FF2B5EF4-FFF2-40B4-BE49-F238E27FC236}">
                <a16:creationId xmlns:a16="http://schemas.microsoft.com/office/drawing/2014/main" id="{35ABA233-CDC4-EF42-B1CC-2B7F0FB350EB}"/>
              </a:ext>
            </a:extLst>
          </p:cNvPr>
          <p:cNvSpPr/>
          <p:nvPr/>
        </p:nvSpPr>
        <p:spPr>
          <a:xfrm>
            <a:off x="1692897" y="2208250"/>
            <a:ext cx="1378122" cy="1034021"/>
          </a:xfrm>
          <a:prstGeom prst="roundRect">
            <a:avLst>
              <a:gd name="adj" fmla="val 8377"/>
            </a:avLst>
          </a:prstGeom>
          <a:noFill/>
          <a:ln w="28575">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28" name="CuadroTexto 27">
            <a:extLst>
              <a:ext uri="{FF2B5EF4-FFF2-40B4-BE49-F238E27FC236}">
                <a16:creationId xmlns:a16="http://schemas.microsoft.com/office/drawing/2014/main" id="{3879D9C2-56D6-5DDD-7FBF-482312B724C0}"/>
              </a:ext>
            </a:extLst>
          </p:cNvPr>
          <p:cNvSpPr txBox="1"/>
          <p:nvPr/>
        </p:nvSpPr>
        <p:spPr>
          <a:xfrm>
            <a:off x="380038" y="1936546"/>
            <a:ext cx="1413291" cy="276999"/>
          </a:xfrm>
          <a:prstGeom prst="rect">
            <a:avLst/>
          </a:prstGeom>
          <a:noFill/>
        </p:spPr>
        <p:txBody>
          <a:bodyPr wrap="square" rtlCol="0">
            <a:spAutoFit/>
          </a:bodyPr>
          <a:lstStyle/>
          <a:p>
            <a:pPr algn="ctr"/>
            <a:r>
              <a:rPr lang="es-MX" sz="1200" dirty="0">
                <a:latin typeface="Calibri" panose="020F0502020204030204" pitchFamily="34" charset="0"/>
                <a:cs typeface="Calibri" panose="020F0502020204030204" pitchFamily="34" charset="0"/>
              </a:rPr>
              <a:t>Costos Indirectos</a:t>
            </a:r>
            <a:endParaRPr lang="es-PE" sz="1200" dirty="0">
              <a:latin typeface="Calibri" panose="020F0502020204030204" pitchFamily="34" charset="0"/>
              <a:cs typeface="Calibri" panose="020F0502020204030204" pitchFamily="34" charset="0"/>
            </a:endParaRPr>
          </a:p>
        </p:txBody>
      </p:sp>
      <p:sp>
        <p:nvSpPr>
          <p:cNvPr id="29" name="CuadroTexto 28">
            <a:extLst>
              <a:ext uri="{FF2B5EF4-FFF2-40B4-BE49-F238E27FC236}">
                <a16:creationId xmlns:a16="http://schemas.microsoft.com/office/drawing/2014/main" id="{73A22E93-A222-94C8-22DB-7880126815EE}"/>
              </a:ext>
            </a:extLst>
          </p:cNvPr>
          <p:cNvSpPr txBox="1"/>
          <p:nvPr/>
        </p:nvSpPr>
        <p:spPr>
          <a:xfrm>
            <a:off x="1675310" y="1936546"/>
            <a:ext cx="1413291" cy="276999"/>
          </a:xfrm>
          <a:prstGeom prst="rect">
            <a:avLst/>
          </a:prstGeom>
          <a:noFill/>
        </p:spPr>
        <p:txBody>
          <a:bodyPr wrap="square" rtlCol="0">
            <a:spAutoFit/>
          </a:bodyPr>
          <a:lstStyle/>
          <a:p>
            <a:pPr algn="ctr"/>
            <a:r>
              <a:rPr lang="es-MX" sz="1200" dirty="0">
                <a:latin typeface="Calibri" panose="020F0502020204030204" pitchFamily="34" charset="0"/>
                <a:cs typeface="Calibri" panose="020F0502020204030204" pitchFamily="34" charset="0"/>
              </a:rPr>
              <a:t>Costos Directos</a:t>
            </a:r>
            <a:endParaRPr lang="es-PE" sz="1200" dirty="0">
              <a:latin typeface="Calibri" panose="020F0502020204030204" pitchFamily="34" charset="0"/>
              <a:cs typeface="Calibri" panose="020F0502020204030204" pitchFamily="34" charset="0"/>
            </a:endParaRPr>
          </a:p>
        </p:txBody>
      </p:sp>
      <p:sp>
        <p:nvSpPr>
          <p:cNvPr id="30" name="CuadroTexto 29">
            <a:extLst>
              <a:ext uri="{FF2B5EF4-FFF2-40B4-BE49-F238E27FC236}">
                <a16:creationId xmlns:a16="http://schemas.microsoft.com/office/drawing/2014/main" id="{E4A13E63-5686-D8E2-4DD5-56BC7583C148}"/>
              </a:ext>
            </a:extLst>
          </p:cNvPr>
          <p:cNvSpPr txBox="1"/>
          <p:nvPr/>
        </p:nvSpPr>
        <p:spPr>
          <a:xfrm>
            <a:off x="5936423" y="872866"/>
            <a:ext cx="2808637" cy="1386327"/>
          </a:xfrm>
          <a:prstGeom prst="rect">
            <a:avLst/>
          </a:prstGeom>
          <a:solidFill>
            <a:srgbClr val="D9DBE1"/>
          </a:solidFill>
          <a:ln>
            <a:solidFill>
              <a:schemeClr val="accent5">
                <a:lumMod val="20000"/>
                <a:lumOff val="80000"/>
              </a:schemeClr>
            </a:solidFill>
          </a:ln>
        </p:spPr>
        <p:txBody>
          <a:bodyPr wrap="square" lIns="144000" tIns="108000" rtlCol="0">
            <a:spAutoFit/>
          </a:bodyPr>
          <a:lstStyle/>
          <a:p>
            <a:r>
              <a:rPr lang="es-MX" sz="1000" dirty="0">
                <a:latin typeface="Calibri" panose="020F0502020204030204" pitchFamily="34" charset="0"/>
                <a:cs typeface="Calibri" panose="020F0502020204030204" pitchFamily="34" charset="0"/>
              </a:rPr>
              <a:t>Los costos mensuales de WiFi, luz y de la impresora multifuncional no pueden distribuirse tan fácilmente a cada uno de los proyectos por ello se consideran costos indirectos. El costo de los consultores sigue siendo asignable al proyecto A. </a:t>
            </a:r>
            <a:r>
              <a:rPr lang="es-PE" sz="1000" dirty="0">
                <a:latin typeface="Calibri" panose="020F0502020204030204" pitchFamily="34" charset="0"/>
                <a:cs typeface="Calibri" panose="020F0502020204030204" pitchFamily="34" charset="0"/>
              </a:rPr>
              <a:t>Estos costos indirectos suelen ser asumidos por el área de Administración de la Empresa como gasto corriente.</a:t>
            </a:r>
          </a:p>
        </p:txBody>
      </p:sp>
      <p:sp>
        <p:nvSpPr>
          <p:cNvPr id="31" name="Rectangle 5">
            <a:extLst>
              <a:ext uri="{FF2B5EF4-FFF2-40B4-BE49-F238E27FC236}">
                <a16:creationId xmlns:a16="http://schemas.microsoft.com/office/drawing/2014/main" id="{1CBE1FEB-9737-CD49-E1EF-D0B465D25971}"/>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
        <p:nvSpPr>
          <p:cNvPr id="32" name="1 CuadroTexto">
            <a:extLst>
              <a:ext uri="{FF2B5EF4-FFF2-40B4-BE49-F238E27FC236}">
                <a16:creationId xmlns:a16="http://schemas.microsoft.com/office/drawing/2014/main" id="{4D3C612D-AB4F-B51C-B399-82632BED0979}"/>
              </a:ext>
            </a:extLst>
          </p:cNvPr>
          <p:cNvSpPr txBox="1"/>
          <p:nvPr/>
        </p:nvSpPr>
        <p:spPr>
          <a:xfrm>
            <a:off x="503544" y="911388"/>
            <a:ext cx="5347071" cy="569387"/>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COMPARACIÓN ENTRE COSTOS DIRECTOS E INDIRECTOS</a:t>
            </a:r>
          </a:p>
          <a:p>
            <a:pPr>
              <a:spcAft>
                <a:spcPts val="600"/>
              </a:spcAft>
            </a:pPr>
            <a:r>
              <a:rPr lang="es-PE" sz="1600" b="1" dirty="0">
                <a:solidFill>
                  <a:srgbClr val="EF4539"/>
                </a:solidFill>
                <a:latin typeface="Graphik Bold" panose="020B0503030202060203" pitchFamily="34" charset="77"/>
                <a:ea typeface="Arial"/>
                <a:cs typeface="Arial"/>
                <a:sym typeface="Arial"/>
              </a:rPr>
              <a:t>+ </a:t>
            </a:r>
            <a:r>
              <a:rPr lang="es-PE" sz="1600" b="1" dirty="0">
                <a:solidFill>
                  <a:srgbClr val="EF4539"/>
                </a:solidFill>
                <a:latin typeface="Graphik Bold" panose="020B0503030202060203" pitchFamily="34" charset="77"/>
                <a:cs typeface="Calibri" panose="020F0502020204030204" pitchFamily="34" charset="0"/>
              </a:rPr>
              <a:t>CASO 2</a:t>
            </a:r>
            <a:r>
              <a:rPr lang="es-PE" sz="1600" b="1" dirty="0">
                <a:solidFill>
                  <a:srgbClr val="EF4539"/>
                </a:solidFill>
                <a:latin typeface="Calibri" panose="020F0502020204030204" pitchFamily="34" charset="0"/>
                <a:cs typeface="Calibri" panose="020F0502020204030204" pitchFamily="34" charset="0"/>
              </a:rPr>
              <a:t> - Proyecto A dentro del Edificio Principal de Alicorp</a:t>
            </a:r>
            <a:endParaRPr lang="es-PE" sz="1600" b="1" dirty="0">
              <a:latin typeface="Calibri" panose="020F0502020204030204" pitchFamily="34" charset="0"/>
              <a:cs typeface="Calibri" panose="020F0502020204030204" pitchFamily="34" charset="0"/>
            </a:endParaRPr>
          </a:p>
        </p:txBody>
      </p:sp>
      <p:sp>
        <p:nvSpPr>
          <p:cNvPr id="33" name="Elipse 32">
            <a:extLst>
              <a:ext uri="{FF2B5EF4-FFF2-40B4-BE49-F238E27FC236}">
                <a16:creationId xmlns:a16="http://schemas.microsoft.com/office/drawing/2014/main" id="{7303366A-E37E-C798-BB0A-895C909F8A85}"/>
              </a:ext>
            </a:extLst>
          </p:cNvPr>
          <p:cNvSpPr/>
          <p:nvPr/>
        </p:nvSpPr>
        <p:spPr>
          <a:xfrm>
            <a:off x="860425" y="1574800"/>
            <a:ext cx="317500" cy="317500"/>
          </a:xfrm>
          <a:prstGeom prst="ellipse">
            <a:avLst/>
          </a:prstGeom>
          <a:solidFill>
            <a:srgbClr val="FE782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1</a:t>
            </a:r>
          </a:p>
        </p:txBody>
      </p:sp>
      <p:sp>
        <p:nvSpPr>
          <p:cNvPr id="36" name="Elipse 35">
            <a:extLst>
              <a:ext uri="{FF2B5EF4-FFF2-40B4-BE49-F238E27FC236}">
                <a16:creationId xmlns:a16="http://schemas.microsoft.com/office/drawing/2014/main" id="{F2F19813-09B5-309C-C07F-235A73DCCB8A}"/>
              </a:ext>
            </a:extLst>
          </p:cNvPr>
          <p:cNvSpPr/>
          <p:nvPr/>
        </p:nvSpPr>
        <p:spPr>
          <a:xfrm>
            <a:off x="2216150" y="1574800"/>
            <a:ext cx="317500" cy="317500"/>
          </a:xfrm>
          <a:prstGeom prst="ellipse">
            <a:avLst/>
          </a:prstGeom>
          <a:solidFill>
            <a:srgbClr val="715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2</a:t>
            </a:r>
          </a:p>
        </p:txBody>
      </p:sp>
      <p:sp>
        <p:nvSpPr>
          <p:cNvPr id="38" name="Elipse 37">
            <a:extLst>
              <a:ext uri="{FF2B5EF4-FFF2-40B4-BE49-F238E27FC236}">
                <a16:creationId xmlns:a16="http://schemas.microsoft.com/office/drawing/2014/main" id="{9168F7A6-C40F-D9BC-1437-7FE4894C7EA0}"/>
              </a:ext>
            </a:extLst>
          </p:cNvPr>
          <p:cNvSpPr/>
          <p:nvPr/>
        </p:nvSpPr>
        <p:spPr>
          <a:xfrm>
            <a:off x="3136513" y="3604949"/>
            <a:ext cx="317500" cy="317500"/>
          </a:xfrm>
          <a:prstGeom prst="ellipse">
            <a:avLst/>
          </a:prstGeom>
          <a:solidFill>
            <a:srgbClr val="FE782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1</a:t>
            </a:r>
          </a:p>
        </p:txBody>
      </p:sp>
      <p:sp>
        <p:nvSpPr>
          <p:cNvPr id="39" name="Elipse 38">
            <a:extLst>
              <a:ext uri="{FF2B5EF4-FFF2-40B4-BE49-F238E27FC236}">
                <a16:creationId xmlns:a16="http://schemas.microsoft.com/office/drawing/2014/main" id="{175EA815-CACD-B129-EE04-DFAD6ABB7396}"/>
              </a:ext>
            </a:extLst>
          </p:cNvPr>
          <p:cNvSpPr/>
          <p:nvPr/>
        </p:nvSpPr>
        <p:spPr>
          <a:xfrm>
            <a:off x="6795216" y="4601640"/>
            <a:ext cx="317500" cy="317500"/>
          </a:xfrm>
          <a:prstGeom prst="ellipse">
            <a:avLst/>
          </a:prstGeom>
          <a:solidFill>
            <a:srgbClr val="715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2</a:t>
            </a:r>
          </a:p>
        </p:txBody>
      </p:sp>
      <p:sp>
        <p:nvSpPr>
          <p:cNvPr id="40" name="Elipse 39">
            <a:extLst>
              <a:ext uri="{FF2B5EF4-FFF2-40B4-BE49-F238E27FC236}">
                <a16:creationId xmlns:a16="http://schemas.microsoft.com/office/drawing/2014/main" id="{653C05AE-02BB-A04D-964E-A34371FB2453}"/>
              </a:ext>
            </a:extLst>
          </p:cNvPr>
          <p:cNvSpPr/>
          <p:nvPr/>
        </p:nvSpPr>
        <p:spPr>
          <a:xfrm>
            <a:off x="6798685" y="4185593"/>
            <a:ext cx="317500" cy="317500"/>
          </a:xfrm>
          <a:prstGeom prst="ellipse">
            <a:avLst/>
          </a:prstGeom>
          <a:solidFill>
            <a:srgbClr val="FE782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1</a:t>
            </a:r>
          </a:p>
        </p:txBody>
      </p:sp>
      <p:sp>
        <p:nvSpPr>
          <p:cNvPr id="41" name="Elipse 40">
            <a:extLst>
              <a:ext uri="{FF2B5EF4-FFF2-40B4-BE49-F238E27FC236}">
                <a16:creationId xmlns:a16="http://schemas.microsoft.com/office/drawing/2014/main" id="{E6F96E23-CE0F-8903-DB69-351723F8A2D8}"/>
              </a:ext>
            </a:extLst>
          </p:cNvPr>
          <p:cNvSpPr/>
          <p:nvPr/>
        </p:nvSpPr>
        <p:spPr>
          <a:xfrm>
            <a:off x="7173589" y="3225473"/>
            <a:ext cx="317500" cy="317500"/>
          </a:xfrm>
          <a:prstGeom prst="ellipse">
            <a:avLst/>
          </a:prstGeom>
          <a:solidFill>
            <a:srgbClr val="FE782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b="1" dirty="0">
                <a:latin typeface="Calibri" panose="020F0502020204030204" pitchFamily="34" charset="0"/>
                <a:cs typeface="Calibri" panose="020F0502020204030204" pitchFamily="34" charset="0"/>
              </a:rPr>
              <a:t>1</a:t>
            </a:r>
          </a:p>
        </p:txBody>
      </p:sp>
    </p:spTree>
    <p:extLst>
      <p:ext uri="{BB962C8B-B14F-4D97-AF65-F5344CB8AC3E}">
        <p14:creationId xmlns:p14="http://schemas.microsoft.com/office/powerpoint/2010/main" val="3744578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C7A154A-567F-FDD0-3637-C417BE56533E}"/>
              </a:ext>
            </a:extLst>
          </p:cNvPr>
          <p:cNvSpPr txBox="1"/>
          <p:nvPr/>
        </p:nvSpPr>
        <p:spPr>
          <a:xfrm>
            <a:off x="503238" y="912813"/>
            <a:ext cx="3889375" cy="4016484"/>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COSTOS HUNDIDOS</a:t>
            </a:r>
          </a:p>
          <a:p>
            <a:pPr marL="179388" indent="-179388">
              <a:spcAft>
                <a:spcPts val="600"/>
              </a:spcAft>
              <a:buFont typeface="Arial" panose="020B0604020202020204" pitchFamily="34" charset="0"/>
              <a:buChar char="•"/>
            </a:pPr>
            <a:r>
              <a:rPr lang="es-MX" sz="1500" dirty="0">
                <a:latin typeface="Calibri" panose="020F0502020204030204" pitchFamily="34" charset="0"/>
                <a:cs typeface="Calibri" panose="020F0502020204030204" pitchFamily="34" charset="0"/>
              </a:rPr>
              <a:t>Los costos hundidos son </a:t>
            </a:r>
            <a:r>
              <a:rPr lang="es-MX" sz="1500" b="1" dirty="0">
                <a:solidFill>
                  <a:srgbClr val="EF4539"/>
                </a:solidFill>
                <a:latin typeface="Calibri" panose="020F0502020204030204" pitchFamily="34" charset="0"/>
                <a:cs typeface="Calibri" panose="020F0502020204030204" pitchFamily="34" charset="0"/>
              </a:rPr>
              <a:t>aquellos en los que ya se ha incurrido y no se pueden recuperar, independientemente de si el proyecto continúa o no</a:t>
            </a:r>
            <a:r>
              <a:rPr lang="es-MX" sz="1500" dirty="0">
                <a:solidFill>
                  <a:srgbClr val="EF4539"/>
                </a:solidFill>
                <a:latin typeface="Calibri" panose="020F0502020204030204" pitchFamily="34" charset="0"/>
                <a:cs typeface="Calibri" panose="020F0502020204030204" pitchFamily="34" charset="0"/>
              </a:rPr>
              <a:t>. </a:t>
            </a:r>
          </a:p>
          <a:p>
            <a:pPr marL="179388" indent="-179388">
              <a:spcAft>
                <a:spcPts val="600"/>
              </a:spcAft>
              <a:buFont typeface="Arial" panose="020B0604020202020204" pitchFamily="34" charset="0"/>
              <a:buChar char="•"/>
            </a:pPr>
            <a:r>
              <a:rPr lang="es-MX" sz="1500" dirty="0">
                <a:latin typeface="Calibri" panose="020F0502020204030204" pitchFamily="34" charset="0"/>
                <a:cs typeface="Calibri" panose="020F0502020204030204" pitchFamily="34" charset="0"/>
              </a:rPr>
              <a:t>Estos costos no deben influir en la toma de decisiones futuras, ya que no afectarán los costos o beneficios futuros del proyecto. </a:t>
            </a:r>
          </a:p>
          <a:p>
            <a:pPr marL="179388" indent="-179388">
              <a:spcAft>
                <a:spcPts val="600"/>
              </a:spcAft>
              <a:buFont typeface="Arial" panose="020B0604020202020204" pitchFamily="34" charset="0"/>
              <a:buChar char="•"/>
            </a:pPr>
            <a:r>
              <a:rPr lang="es-MX" sz="1500" dirty="0">
                <a:solidFill>
                  <a:srgbClr val="00B1C2"/>
                </a:solidFill>
                <a:latin typeface="Calibri" panose="020F0502020204030204" pitchFamily="34" charset="0"/>
                <a:cs typeface="Calibri" panose="020F0502020204030204" pitchFamily="34" charset="0"/>
              </a:rPr>
              <a:t>Ejemplos de costos hundidos incluyen gastos en investigación previa, compras de equipo que no puede revenderse, o costos de desarrollo ya incurridos. </a:t>
            </a:r>
          </a:p>
          <a:p>
            <a:pPr marL="179388" indent="-179388">
              <a:spcAft>
                <a:spcPts val="600"/>
              </a:spcAft>
              <a:buFont typeface="Arial" panose="020B0604020202020204" pitchFamily="34" charset="0"/>
              <a:buChar char="•"/>
            </a:pPr>
            <a:r>
              <a:rPr lang="es-MX" sz="1500" dirty="0">
                <a:latin typeface="Calibri" panose="020F0502020204030204" pitchFamily="34" charset="0"/>
                <a:cs typeface="Calibri" panose="020F0502020204030204" pitchFamily="34" charset="0"/>
              </a:rPr>
              <a:t>Es fundamental entender que los costos hundidos no deben condicionar decisiones futuras, evitando así la falacia de continuar un proyecto basado en la inversión pasada.</a:t>
            </a:r>
            <a:endParaRPr lang="es-PE" sz="1500" b="1" baseline="0" dirty="0">
              <a:solidFill>
                <a:srgbClr val="00B0F0"/>
              </a:solidFill>
              <a:latin typeface="Calibri" panose="020F0502020204030204" pitchFamily="34" charset="0"/>
              <a:ea typeface="Calibri" charset="0"/>
              <a:cs typeface="Calibri" panose="020F0502020204030204" pitchFamily="34" charset="0"/>
            </a:endParaRPr>
          </a:p>
        </p:txBody>
      </p:sp>
      <p:sp>
        <p:nvSpPr>
          <p:cNvPr id="4" name="Rectangle 5">
            <a:extLst>
              <a:ext uri="{FF2B5EF4-FFF2-40B4-BE49-F238E27FC236}">
                <a16:creationId xmlns:a16="http://schemas.microsoft.com/office/drawing/2014/main" id="{FC5366B2-188B-1AF9-F2FE-F210E62F80D6}"/>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pic>
        <p:nvPicPr>
          <p:cNvPr id="8" name="Imagen 7">
            <a:extLst>
              <a:ext uri="{FF2B5EF4-FFF2-40B4-BE49-F238E27FC236}">
                <a16:creationId xmlns:a16="http://schemas.microsoft.com/office/drawing/2014/main" id="{C5A80C08-28B9-8F25-E9A9-B83504D61FCE}"/>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4730750" y="912813"/>
            <a:ext cx="3944938" cy="4321175"/>
          </a:xfrm>
          <a:prstGeom prst="rect">
            <a:avLst/>
          </a:prstGeom>
        </p:spPr>
      </p:pic>
    </p:spTree>
    <p:extLst>
      <p:ext uri="{BB962C8B-B14F-4D97-AF65-F5344CB8AC3E}">
        <p14:creationId xmlns:p14="http://schemas.microsoft.com/office/powerpoint/2010/main" val="101607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11185788-587C-D255-03D8-72E6057DC257}"/>
              </a:ext>
            </a:extLst>
          </p:cNvPr>
          <p:cNvGrpSpPr/>
          <p:nvPr/>
        </p:nvGrpSpPr>
        <p:grpSpPr>
          <a:xfrm>
            <a:off x="1244359" y="1950331"/>
            <a:ext cx="7431329" cy="3283657"/>
            <a:chOff x="708066" y="1974642"/>
            <a:chExt cx="7431329" cy="3283657"/>
          </a:xfrm>
        </p:grpSpPr>
        <p:pic>
          <p:nvPicPr>
            <p:cNvPr id="30" name="Imagen 29" descr="Imagen que contiene edificio, biombo, rascacielos, torre&#10;&#10;Descripción generada automáticamente">
              <a:extLst>
                <a:ext uri="{FF2B5EF4-FFF2-40B4-BE49-F238E27FC236}">
                  <a16:creationId xmlns:a16="http://schemas.microsoft.com/office/drawing/2014/main" id="{6D50D4D8-1784-03A1-7A39-AEFAF6F60478}"/>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6431" y="1974642"/>
              <a:ext cx="3453865" cy="3259917"/>
            </a:xfrm>
            <a:prstGeom prst="rect">
              <a:avLst/>
            </a:prstGeom>
          </p:spPr>
        </p:pic>
        <p:pic>
          <p:nvPicPr>
            <p:cNvPr id="31" name="Imagen 30">
              <a:extLst>
                <a:ext uri="{FF2B5EF4-FFF2-40B4-BE49-F238E27FC236}">
                  <a16:creationId xmlns:a16="http://schemas.microsoft.com/office/drawing/2014/main" id="{CF5D2C81-1B0E-B3F8-34F0-C4A3ED69A1C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125282" y="2317805"/>
              <a:ext cx="1002479" cy="285707"/>
            </a:xfrm>
            <a:prstGeom prst="rect">
              <a:avLst/>
            </a:prstGeom>
          </p:spPr>
        </p:pic>
        <p:cxnSp>
          <p:nvCxnSpPr>
            <p:cNvPr id="32" name="Conector recto de flecha 31">
              <a:extLst>
                <a:ext uri="{FF2B5EF4-FFF2-40B4-BE49-F238E27FC236}">
                  <a16:creationId xmlns:a16="http://schemas.microsoft.com/office/drawing/2014/main" id="{637BF813-F987-DA22-BA94-B06ED656A3ED}"/>
                </a:ext>
              </a:extLst>
            </p:cNvPr>
            <p:cNvCxnSpPr>
              <a:cxnSpLocks/>
            </p:cNvCxnSpPr>
            <p:nvPr/>
          </p:nvCxnSpPr>
          <p:spPr>
            <a:xfrm>
              <a:off x="1050967" y="4835424"/>
              <a:ext cx="6662057" cy="0"/>
            </a:xfrm>
            <a:prstGeom prst="straightConnector1">
              <a:avLst/>
            </a:prstGeom>
            <a:ln w="57150">
              <a:solidFill>
                <a:srgbClr val="EF4539"/>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CuadroTexto 32">
              <a:extLst>
                <a:ext uri="{FF2B5EF4-FFF2-40B4-BE49-F238E27FC236}">
                  <a16:creationId xmlns:a16="http://schemas.microsoft.com/office/drawing/2014/main" id="{67E87641-8138-B873-BB96-E73945375B44}"/>
                </a:ext>
              </a:extLst>
            </p:cNvPr>
            <p:cNvSpPr txBox="1"/>
            <p:nvPr/>
          </p:nvSpPr>
          <p:spPr>
            <a:xfrm>
              <a:off x="708066"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Abril</a:t>
              </a:r>
            </a:p>
          </p:txBody>
        </p:sp>
        <p:sp>
          <p:nvSpPr>
            <p:cNvPr id="34" name="CuadroTexto 33">
              <a:extLst>
                <a:ext uri="{FF2B5EF4-FFF2-40B4-BE49-F238E27FC236}">
                  <a16:creationId xmlns:a16="http://schemas.microsoft.com/office/drawing/2014/main" id="{B0E72B13-C3E3-455F-D81A-73D48FB64ABE}"/>
                </a:ext>
              </a:extLst>
            </p:cNvPr>
            <p:cNvSpPr txBox="1"/>
            <p:nvPr/>
          </p:nvSpPr>
          <p:spPr>
            <a:xfrm>
              <a:off x="7288864" y="4981300"/>
              <a:ext cx="850531"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Octubre</a:t>
              </a:r>
            </a:p>
          </p:txBody>
        </p:sp>
        <p:sp>
          <p:nvSpPr>
            <p:cNvPr id="35" name="CuadroTexto 34">
              <a:extLst>
                <a:ext uri="{FF2B5EF4-FFF2-40B4-BE49-F238E27FC236}">
                  <a16:creationId xmlns:a16="http://schemas.microsoft.com/office/drawing/2014/main" id="{9A662ED9-4138-1BC4-D3AD-C525DAD20C6E}"/>
                </a:ext>
              </a:extLst>
            </p:cNvPr>
            <p:cNvSpPr txBox="1"/>
            <p:nvPr/>
          </p:nvSpPr>
          <p:spPr>
            <a:xfrm>
              <a:off x="1799479" y="4981300"/>
              <a:ext cx="549006"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Mayo</a:t>
              </a:r>
            </a:p>
          </p:txBody>
        </p:sp>
        <p:sp>
          <p:nvSpPr>
            <p:cNvPr id="36" name="CuadroTexto 35">
              <a:extLst>
                <a:ext uri="{FF2B5EF4-FFF2-40B4-BE49-F238E27FC236}">
                  <a16:creationId xmlns:a16="http://schemas.microsoft.com/office/drawing/2014/main" id="{AE048208-6AA9-5F7F-9295-488A21629AA7}"/>
                </a:ext>
              </a:extLst>
            </p:cNvPr>
            <p:cNvSpPr txBox="1"/>
            <p:nvPr/>
          </p:nvSpPr>
          <p:spPr>
            <a:xfrm>
              <a:off x="2938514"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Junio</a:t>
              </a:r>
            </a:p>
          </p:txBody>
        </p:sp>
        <p:sp>
          <p:nvSpPr>
            <p:cNvPr id="37" name="CuadroTexto 36">
              <a:extLst>
                <a:ext uri="{FF2B5EF4-FFF2-40B4-BE49-F238E27FC236}">
                  <a16:creationId xmlns:a16="http://schemas.microsoft.com/office/drawing/2014/main" id="{7B7EDE35-2F70-24DC-DAA9-EF97D4046D09}"/>
                </a:ext>
              </a:extLst>
            </p:cNvPr>
            <p:cNvSpPr txBox="1"/>
            <p:nvPr/>
          </p:nvSpPr>
          <p:spPr>
            <a:xfrm>
              <a:off x="4143570"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Julio</a:t>
              </a:r>
            </a:p>
          </p:txBody>
        </p:sp>
        <p:sp>
          <p:nvSpPr>
            <p:cNvPr id="38" name="CuadroTexto 37">
              <a:extLst>
                <a:ext uri="{FF2B5EF4-FFF2-40B4-BE49-F238E27FC236}">
                  <a16:creationId xmlns:a16="http://schemas.microsoft.com/office/drawing/2014/main" id="{A2B1BB2A-7B6B-5B12-1D65-58D1A319A299}"/>
                </a:ext>
              </a:extLst>
            </p:cNvPr>
            <p:cNvSpPr txBox="1"/>
            <p:nvPr/>
          </p:nvSpPr>
          <p:spPr>
            <a:xfrm>
              <a:off x="5202291"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Agosto</a:t>
              </a:r>
            </a:p>
          </p:txBody>
        </p:sp>
        <p:sp>
          <p:nvSpPr>
            <p:cNvPr id="39" name="CuadroTexto 38">
              <a:extLst>
                <a:ext uri="{FF2B5EF4-FFF2-40B4-BE49-F238E27FC236}">
                  <a16:creationId xmlns:a16="http://schemas.microsoft.com/office/drawing/2014/main" id="{CCA6A99E-FA8C-52DD-1F2E-21EEF75C728D}"/>
                </a:ext>
              </a:extLst>
            </p:cNvPr>
            <p:cNvSpPr txBox="1"/>
            <p:nvPr/>
          </p:nvSpPr>
          <p:spPr>
            <a:xfrm>
              <a:off x="6141411" y="4981300"/>
              <a:ext cx="93910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Setiembre</a:t>
              </a:r>
            </a:p>
          </p:txBody>
        </p:sp>
        <p:grpSp>
          <p:nvGrpSpPr>
            <p:cNvPr id="42" name="Google Shape;308;p22">
              <a:extLst>
                <a:ext uri="{FF2B5EF4-FFF2-40B4-BE49-F238E27FC236}">
                  <a16:creationId xmlns:a16="http://schemas.microsoft.com/office/drawing/2014/main" id="{3A8EFBA8-7381-6165-4187-4265AF7FEB86}"/>
                </a:ext>
              </a:extLst>
            </p:cNvPr>
            <p:cNvGrpSpPr/>
            <p:nvPr/>
          </p:nvGrpSpPr>
          <p:grpSpPr>
            <a:xfrm>
              <a:off x="7601366" y="4722006"/>
              <a:ext cx="227701" cy="226837"/>
              <a:chOff x="3427964" y="2244682"/>
              <a:chExt cx="225891" cy="225034"/>
            </a:xfrm>
          </p:grpSpPr>
          <p:sp>
            <p:nvSpPr>
              <p:cNvPr id="61" name="Google Shape;309;p22">
                <a:extLst>
                  <a:ext uri="{FF2B5EF4-FFF2-40B4-BE49-F238E27FC236}">
                    <a16:creationId xmlns:a16="http://schemas.microsoft.com/office/drawing/2014/main" id="{64E3B813-85EB-9200-0544-5E377AE648D0}"/>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2" name="Google Shape;310;p22">
                <a:extLst>
                  <a:ext uri="{FF2B5EF4-FFF2-40B4-BE49-F238E27FC236}">
                    <a16:creationId xmlns:a16="http://schemas.microsoft.com/office/drawing/2014/main" id="{7AEB162F-6663-F726-BA25-E842DB29F58A}"/>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3" name="Google Shape;308;p22">
              <a:extLst>
                <a:ext uri="{FF2B5EF4-FFF2-40B4-BE49-F238E27FC236}">
                  <a16:creationId xmlns:a16="http://schemas.microsoft.com/office/drawing/2014/main" id="{395178F2-5BB9-6309-7B6E-FF8A9B7F2285}"/>
                </a:ext>
              </a:extLst>
            </p:cNvPr>
            <p:cNvGrpSpPr/>
            <p:nvPr/>
          </p:nvGrpSpPr>
          <p:grpSpPr>
            <a:xfrm>
              <a:off x="5427655" y="4722006"/>
              <a:ext cx="227701" cy="226837"/>
              <a:chOff x="3427964" y="2244682"/>
              <a:chExt cx="225891" cy="225034"/>
            </a:xfrm>
          </p:grpSpPr>
          <p:sp>
            <p:nvSpPr>
              <p:cNvPr id="59" name="Google Shape;309;p22">
                <a:extLst>
                  <a:ext uri="{FF2B5EF4-FFF2-40B4-BE49-F238E27FC236}">
                    <a16:creationId xmlns:a16="http://schemas.microsoft.com/office/drawing/2014/main" id="{6B9AB73B-B3DC-5A6B-D8A5-79DE936B0A41}"/>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0" name="Google Shape;310;p22">
                <a:extLst>
                  <a:ext uri="{FF2B5EF4-FFF2-40B4-BE49-F238E27FC236}">
                    <a16:creationId xmlns:a16="http://schemas.microsoft.com/office/drawing/2014/main" id="{01A916BF-481C-B399-C5A6-08C4E539A30B}"/>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4" name="Google Shape;308;p22">
              <a:extLst>
                <a:ext uri="{FF2B5EF4-FFF2-40B4-BE49-F238E27FC236}">
                  <a16:creationId xmlns:a16="http://schemas.microsoft.com/office/drawing/2014/main" id="{75B3822C-689C-5E0F-2D64-3D0247C776FA}"/>
                </a:ext>
              </a:extLst>
            </p:cNvPr>
            <p:cNvGrpSpPr/>
            <p:nvPr/>
          </p:nvGrpSpPr>
          <p:grpSpPr>
            <a:xfrm>
              <a:off x="4359736" y="4722006"/>
              <a:ext cx="227701" cy="226837"/>
              <a:chOff x="3427964" y="2244682"/>
              <a:chExt cx="225891" cy="225034"/>
            </a:xfrm>
          </p:grpSpPr>
          <p:sp>
            <p:nvSpPr>
              <p:cNvPr id="57" name="Google Shape;309;p22">
                <a:extLst>
                  <a:ext uri="{FF2B5EF4-FFF2-40B4-BE49-F238E27FC236}">
                    <a16:creationId xmlns:a16="http://schemas.microsoft.com/office/drawing/2014/main" id="{9ED1E08B-935A-4DB6-4F5B-33ACF63FEE4A}"/>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8" name="Google Shape;310;p22">
                <a:extLst>
                  <a:ext uri="{FF2B5EF4-FFF2-40B4-BE49-F238E27FC236}">
                    <a16:creationId xmlns:a16="http://schemas.microsoft.com/office/drawing/2014/main" id="{4C5839CD-F547-5A43-A488-1DA80AF4F85D}"/>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5" name="Google Shape;308;p22">
              <a:extLst>
                <a:ext uri="{FF2B5EF4-FFF2-40B4-BE49-F238E27FC236}">
                  <a16:creationId xmlns:a16="http://schemas.microsoft.com/office/drawing/2014/main" id="{E04EDC27-6F50-6C5D-49D3-FDF41201FA53}"/>
                </a:ext>
              </a:extLst>
            </p:cNvPr>
            <p:cNvGrpSpPr/>
            <p:nvPr/>
          </p:nvGrpSpPr>
          <p:grpSpPr>
            <a:xfrm>
              <a:off x="3167565" y="4722006"/>
              <a:ext cx="227701" cy="226837"/>
              <a:chOff x="3427964" y="2244682"/>
              <a:chExt cx="225891" cy="225034"/>
            </a:xfrm>
          </p:grpSpPr>
          <p:sp>
            <p:nvSpPr>
              <p:cNvPr id="55" name="Google Shape;309;p22">
                <a:extLst>
                  <a:ext uri="{FF2B5EF4-FFF2-40B4-BE49-F238E27FC236}">
                    <a16:creationId xmlns:a16="http://schemas.microsoft.com/office/drawing/2014/main" id="{A6D3E9CF-D69E-7136-5D27-64E0C2CD9D4A}"/>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6" name="Google Shape;310;p22">
                <a:extLst>
                  <a:ext uri="{FF2B5EF4-FFF2-40B4-BE49-F238E27FC236}">
                    <a16:creationId xmlns:a16="http://schemas.microsoft.com/office/drawing/2014/main" id="{FC865891-936E-6747-A2EB-161FCF57A5A0}"/>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6" name="Google Shape;308;p22">
              <a:extLst>
                <a:ext uri="{FF2B5EF4-FFF2-40B4-BE49-F238E27FC236}">
                  <a16:creationId xmlns:a16="http://schemas.microsoft.com/office/drawing/2014/main" id="{2ACE5C65-F1CA-BBF0-BFC1-C92F05FF1FC4}"/>
                </a:ext>
              </a:extLst>
            </p:cNvPr>
            <p:cNvGrpSpPr/>
            <p:nvPr/>
          </p:nvGrpSpPr>
          <p:grpSpPr>
            <a:xfrm>
              <a:off x="1960133" y="4722006"/>
              <a:ext cx="227701" cy="226837"/>
              <a:chOff x="3427964" y="2244682"/>
              <a:chExt cx="225891" cy="225034"/>
            </a:xfrm>
          </p:grpSpPr>
          <p:sp>
            <p:nvSpPr>
              <p:cNvPr id="53" name="Google Shape;309;p22">
                <a:extLst>
                  <a:ext uri="{FF2B5EF4-FFF2-40B4-BE49-F238E27FC236}">
                    <a16:creationId xmlns:a16="http://schemas.microsoft.com/office/drawing/2014/main" id="{48ED6792-0C20-ACD5-CCEE-F06EE3BF0E83}"/>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4" name="Google Shape;310;p22">
                <a:extLst>
                  <a:ext uri="{FF2B5EF4-FFF2-40B4-BE49-F238E27FC236}">
                    <a16:creationId xmlns:a16="http://schemas.microsoft.com/office/drawing/2014/main" id="{AD7D7C46-FA3C-CC76-2391-685359009141}"/>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7" name="Google Shape;308;p22">
              <a:extLst>
                <a:ext uri="{FF2B5EF4-FFF2-40B4-BE49-F238E27FC236}">
                  <a16:creationId xmlns:a16="http://schemas.microsoft.com/office/drawing/2014/main" id="{A8DD980D-4A72-C40E-804D-5F03FD1BA245}"/>
                </a:ext>
              </a:extLst>
            </p:cNvPr>
            <p:cNvGrpSpPr/>
            <p:nvPr/>
          </p:nvGrpSpPr>
          <p:grpSpPr>
            <a:xfrm>
              <a:off x="946879" y="4722006"/>
              <a:ext cx="227701" cy="226837"/>
              <a:chOff x="3427964" y="2244682"/>
              <a:chExt cx="225891" cy="225034"/>
            </a:xfrm>
          </p:grpSpPr>
          <p:sp>
            <p:nvSpPr>
              <p:cNvPr id="51" name="Google Shape;309;p22">
                <a:extLst>
                  <a:ext uri="{FF2B5EF4-FFF2-40B4-BE49-F238E27FC236}">
                    <a16:creationId xmlns:a16="http://schemas.microsoft.com/office/drawing/2014/main" id="{34FB1DA9-D7D2-9453-4636-E6043DCA4CF0}"/>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2" name="Google Shape;310;p22">
                <a:extLst>
                  <a:ext uri="{FF2B5EF4-FFF2-40B4-BE49-F238E27FC236}">
                    <a16:creationId xmlns:a16="http://schemas.microsoft.com/office/drawing/2014/main" id="{A4C8928C-7C66-D80E-3CB8-4EA9E3F016B8}"/>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8" name="Google Shape;308;p22">
              <a:extLst>
                <a:ext uri="{FF2B5EF4-FFF2-40B4-BE49-F238E27FC236}">
                  <a16:creationId xmlns:a16="http://schemas.microsoft.com/office/drawing/2014/main" id="{58A410F8-F22D-2DA2-5CBF-10BC8091F538}"/>
                </a:ext>
              </a:extLst>
            </p:cNvPr>
            <p:cNvGrpSpPr/>
            <p:nvPr/>
          </p:nvGrpSpPr>
          <p:grpSpPr>
            <a:xfrm>
              <a:off x="6506760" y="4722006"/>
              <a:ext cx="227701" cy="226837"/>
              <a:chOff x="3427964" y="2244682"/>
              <a:chExt cx="225891" cy="225034"/>
            </a:xfrm>
          </p:grpSpPr>
          <p:sp>
            <p:nvSpPr>
              <p:cNvPr id="49" name="Google Shape;309;p22">
                <a:extLst>
                  <a:ext uri="{FF2B5EF4-FFF2-40B4-BE49-F238E27FC236}">
                    <a16:creationId xmlns:a16="http://schemas.microsoft.com/office/drawing/2014/main" id="{382148F7-8F2A-F51E-F141-359067D1680A}"/>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0" name="Google Shape;310;p22">
                <a:extLst>
                  <a:ext uri="{FF2B5EF4-FFF2-40B4-BE49-F238E27FC236}">
                    <a16:creationId xmlns:a16="http://schemas.microsoft.com/office/drawing/2014/main" id="{71004440-CFED-0544-A46E-FD5D19D10AEA}"/>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sp>
        <p:nvSpPr>
          <p:cNvPr id="2" name="1 CuadroTexto">
            <a:extLst>
              <a:ext uri="{FF2B5EF4-FFF2-40B4-BE49-F238E27FC236}">
                <a16:creationId xmlns:a16="http://schemas.microsoft.com/office/drawing/2014/main" id="{FEC2340A-2EA0-99BE-9FD9-00EF92CD8CF9}"/>
              </a:ext>
            </a:extLst>
          </p:cNvPr>
          <p:cNvSpPr txBox="1"/>
          <p:nvPr/>
        </p:nvSpPr>
        <p:spPr>
          <a:xfrm>
            <a:off x="518139" y="918282"/>
            <a:ext cx="4425702"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EJEMPLO DE COSTOS HUNDIDOS</a:t>
            </a:r>
          </a:p>
        </p:txBody>
      </p:sp>
      <p:pic>
        <p:nvPicPr>
          <p:cNvPr id="20" name="Imagen 19" descr="Imagen que contiene traje&#10;&#10;Descripción generada automáticamente">
            <a:extLst>
              <a:ext uri="{FF2B5EF4-FFF2-40B4-BE49-F238E27FC236}">
                <a16:creationId xmlns:a16="http://schemas.microsoft.com/office/drawing/2014/main" id="{DD394B74-9411-253B-4494-3856B977B4B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36253" y="3656008"/>
            <a:ext cx="588144" cy="588144"/>
          </a:xfrm>
          <a:prstGeom prst="rect">
            <a:avLst/>
          </a:prstGeom>
        </p:spPr>
      </p:pic>
      <p:pic>
        <p:nvPicPr>
          <p:cNvPr id="21" name="Imagen 20" descr="Imagen que contiene traje&#10;&#10;Descripción generada automáticamente">
            <a:extLst>
              <a:ext uri="{FF2B5EF4-FFF2-40B4-BE49-F238E27FC236}">
                <a16:creationId xmlns:a16="http://schemas.microsoft.com/office/drawing/2014/main" id="{06AF9256-22DF-3B61-13AB-E020CCF3F5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36253" y="2848981"/>
            <a:ext cx="588144" cy="588144"/>
          </a:xfrm>
          <a:prstGeom prst="rect">
            <a:avLst/>
          </a:prstGeom>
        </p:spPr>
      </p:pic>
      <p:pic>
        <p:nvPicPr>
          <p:cNvPr id="22" name="Imagen 21" descr="Imagen que contiene traje&#10;&#10;Descripción generada automáticamente">
            <a:extLst>
              <a:ext uri="{FF2B5EF4-FFF2-40B4-BE49-F238E27FC236}">
                <a16:creationId xmlns:a16="http://schemas.microsoft.com/office/drawing/2014/main" id="{9E0D14BA-D67E-2646-5056-A517E5C4BA87}"/>
              </a:ext>
            </a:extLst>
          </p:cNvPr>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836253" y="2041955"/>
            <a:ext cx="588144" cy="588144"/>
          </a:xfrm>
          <a:prstGeom prst="rect">
            <a:avLst/>
          </a:prstGeom>
        </p:spPr>
      </p:pic>
      <p:pic>
        <p:nvPicPr>
          <p:cNvPr id="23" name="Imagen 22" descr="Imagen que contiene traje&#10;&#10;Descripción generada automáticamente">
            <a:extLst>
              <a:ext uri="{FF2B5EF4-FFF2-40B4-BE49-F238E27FC236}">
                <a16:creationId xmlns:a16="http://schemas.microsoft.com/office/drawing/2014/main" id="{4A77A8EC-EB2B-364E-14C3-E3B9E43CA2D4}"/>
              </a:ext>
            </a:extLst>
          </p:cNvPr>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836253" y="1234929"/>
            <a:ext cx="588144" cy="588144"/>
          </a:xfrm>
          <a:prstGeom prst="rect">
            <a:avLst/>
          </a:prstGeom>
        </p:spPr>
      </p:pic>
      <p:sp>
        <p:nvSpPr>
          <p:cNvPr id="24" name="Abrir llave 23">
            <a:extLst>
              <a:ext uri="{FF2B5EF4-FFF2-40B4-BE49-F238E27FC236}">
                <a16:creationId xmlns:a16="http://schemas.microsoft.com/office/drawing/2014/main" id="{FC33E344-D498-1B3B-A437-9D75679C5981}"/>
              </a:ext>
            </a:extLst>
          </p:cNvPr>
          <p:cNvSpPr/>
          <p:nvPr/>
        </p:nvSpPr>
        <p:spPr>
          <a:xfrm rot="5400000">
            <a:off x="4801361" y="1149967"/>
            <a:ext cx="230831" cy="6659036"/>
          </a:xfrm>
          <a:prstGeom prst="leftBrace">
            <a:avLst>
              <a:gd name="adj1" fmla="val 0"/>
              <a:gd name="adj2" fmla="val 90909"/>
            </a:avLst>
          </a:prstGeom>
          <a:ln w="38100">
            <a:solidFill>
              <a:srgbClr val="92C14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sz="1350"/>
          </a:p>
        </p:txBody>
      </p:sp>
      <p:graphicFrame>
        <p:nvGraphicFramePr>
          <p:cNvPr id="25" name="Tabla 15">
            <a:extLst>
              <a:ext uri="{FF2B5EF4-FFF2-40B4-BE49-F238E27FC236}">
                <a16:creationId xmlns:a16="http://schemas.microsoft.com/office/drawing/2014/main" id="{DDDDB2D0-D883-66F1-E521-F91B191AD1D2}"/>
              </a:ext>
            </a:extLst>
          </p:cNvPr>
          <p:cNvGraphicFramePr>
            <a:graphicFrameLocks noGrp="1"/>
          </p:cNvGraphicFramePr>
          <p:nvPr>
            <p:extLst>
              <p:ext uri="{D42A27DB-BD31-4B8C-83A1-F6EECF244321}">
                <p14:modId xmlns:p14="http://schemas.microsoft.com/office/powerpoint/2010/main" val="4121050571"/>
              </p:ext>
            </p:extLst>
          </p:nvPr>
        </p:nvGraphicFramePr>
        <p:xfrm>
          <a:off x="2695984" y="1263153"/>
          <a:ext cx="2783534" cy="563880"/>
        </p:xfrm>
        <a:graphic>
          <a:graphicData uri="http://schemas.openxmlformats.org/drawingml/2006/table">
            <a:tbl>
              <a:tblPr firstRow="1" bandRow="1">
                <a:tableStyleId>{5C22544A-7EE6-4342-B048-85BDC9FD1C3A}</a:tableStyleId>
              </a:tblPr>
              <a:tblGrid>
                <a:gridCol w="1475572">
                  <a:extLst>
                    <a:ext uri="{9D8B030D-6E8A-4147-A177-3AD203B41FA5}">
                      <a16:colId xmlns:a16="http://schemas.microsoft.com/office/drawing/2014/main" val="1069329990"/>
                    </a:ext>
                  </a:extLst>
                </a:gridCol>
                <a:gridCol w="1307962">
                  <a:extLst>
                    <a:ext uri="{9D8B030D-6E8A-4147-A177-3AD203B41FA5}">
                      <a16:colId xmlns:a16="http://schemas.microsoft.com/office/drawing/2014/main" val="1073644985"/>
                    </a:ext>
                  </a:extLst>
                </a:gridCol>
              </a:tblGrid>
              <a:tr h="278130">
                <a:tc gridSpan="2">
                  <a:txBody>
                    <a:bodyPr/>
                    <a:lstStyle/>
                    <a:p>
                      <a:pPr algn="ctr"/>
                      <a:r>
                        <a:rPr lang="es-PE" sz="1400" dirty="0">
                          <a:latin typeface="Calibri" panose="020F0502020204030204" pitchFamily="34" charset="0"/>
                          <a:cs typeface="Calibri" panose="020F0502020204030204" pitchFamily="34" charset="0"/>
                        </a:rPr>
                        <a:t>Costo de Personal del Proyecto</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EE4639"/>
                    </a:solidFill>
                  </a:tcPr>
                </a:tc>
                <a:tc hMerge="1">
                  <a:txBody>
                    <a:bodyPr/>
                    <a:lstStyle/>
                    <a:p>
                      <a:endParaRPr lang="es-PE" dirty="0"/>
                    </a:p>
                  </a:txBody>
                  <a:tcPr/>
                </a:tc>
                <a:extLst>
                  <a:ext uri="{0D108BD9-81ED-4DB2-BD59-A6C34878D82A}">
                    <a16:rowId xmlns:a16="http://schemas.microsoft.com/office/drawing/2014/main" val="2728599981"/>
                  </a:ext>
                </a:extLst>
              </a:tr>
              <a:tr h="278130">
                <a:tc>
                  <a:txBody>
                    <a:bodyPr/>
                    <a:lstStyle/>
                    <a:p>
                      <a:r>
                        <a:rPr lang="es-PE" sz="1400" dirty="0">
                          <a:latin typeface="Calibri" panose="020F0502020204030204" pitchFamily="34" charset="0"/>
                          <a:cs typeface="Calibri" panose="020F0502020204030204" pitchFamily="34" charset="0"/>
                        </a:rPr>
                        <a:t>Costo Personal</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tc>
                  <a:txBody>
                    <a:bodyPr/>
                    <a:lstStyle/>
                    <a:p>
                      <a:pPr algn="ctr"/>
                      <a:r>
                        <a:rPr lang="es-PE" sz="1400" b="1" dirty="0">
                          <a:latin typeface="Calibri" panose="020F0502020204030204" pitchFamily="34" charset="0"/>
                          <a:cs typeface="Calibri" panose="020F0502020204030204" pitchFamily="34" charset="0"/>
                        </a:rPr>
                        <a:t>?</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extLst>
                  <a:ext uri="{0D108BD9-81ED-4DB2-BD59-A6C34878D82A}">
                    <a16:rowId xmlns:a16="http://schemas.microsoft.com/office/drawing/2014/main" val="3164677123"/>
                  </a:ext>
                </a:extLst>
              </a:tr>
            </a:tbl>
          </a:graphicData>
        </a:graphic>
      </p:graphicFrame>
      <p:sp>
        <p:nvSpPr>
          <p:cNvPr id="26" name="CuadroTexto 25">
            <a:extLst>
              <a:ext uri="{FF2B5EF4-FFF2-40B4-BE49-F238E27FC236}">
                <a16:creationId xmlns:a16="http://schemas.microsoft.com/office/drawing/2014/main" id="{F47E48F8-F660-18DD-D0A8-D9816D35740A}"/>
              </a:ext>
            </a:extLst>
          </p:cNvPr>
          <p:cNvSpPr txBox="1"/>
          <p:nvPr/>
        </p:nvSpPr>
        <p:spPr>
          <a:xfrm>
            <a:off x="511335" y="3732940"/>
            <a:ext cx="1364877"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Jefe de Proyecto</a:t>
            </a:r>
          </a:p>
          <a:p>
            <a:r>
              <a:rPr lang="es-PE" sz="1100" b="1" dirty="0">
                <a:latin typeface="Calibri" panose="020F0502020204030204" pitchFamily="34" charset="0"/>
                <a:cs typeface="Calibri" panose="020F0502020204030204" pitchFamily="34" charset="0"/>
              </a:rPr>
              <a:t>(Alicorp)</a:t>
            </a:r>
          </a:p>
          <a:p>
            <a:r>
              <a:rPr lang="es-PE" sz="1100" b="1" dirty="0">
                <a:latin typeface="Calibri" panose="020F0502020204030204" pitchFamily="34" charset="0"/>
                <a:cs typeface="Calibri" panose="020F0502020204030204" pitchFamily="34" charset="0"/>
              </a:rPr>
              <a:t>S/ 7,000</a:t>
            </a:r>
          </a:p>
        </p:txBody>
      </p:sp>
      <p:sp>
        <p:nvSpPr>
          <p:cNvPr id="27" name="CuadroTexto 26">
            <a:extLst>
              <a:ext uri="{FF2B5EF4-FFF2-40B4-BE49-F238E27FC236}">
                <a16:creationId xmlns:a16="http://schemas.microsoft.com/office/drawing/2014/main" id="{5E3E24EC-26E0-85BF-6E14-693AEC0E6916}"/>
              </a:ext>
            </a:extLst>
          </p:cNvPr>
          <p:cNvSpPr txBox="1"/>
          <p:nvPr/>
        </p:nvSpPr>
        <p:spPr>
          <a:xfrm>
            <a:off x="511335" y="2934545"/>
            <a:ext cx="1364877" cy="338554"/>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Analista (Alicorp)</a:t>
            </a:r>
          </a:p>
          <a:p>
            <a:r>
              <a:rPr lang="es-PE" sz="1100" b="1" dirty="0">
                <a:latin typeface="Calibri" panose="020F0502020204030204" pitchFamily="34" charset="0"/>
                <a:cs typeface="Calibri" panose="020F0502020204030204" pitchFamily="34" charset="0"/>
              </a:rPr>
              <a:t>S/ 5,000</a:t>
            </a:r>
          </a:p>
        </p:txBody>
      </p:sp>
      <p:sp>
        <p:nvSpPr>
          <p:cNvPr id="28" name="CuadroTexto 27">
            <a:extLst>
              <a:ext uri="{FF2B5EF4-FFF2-40B4-BE49-F238E27FC236}">
                <a16:creationId xmlns:a16="http://schemas.microsoft.com/office/drawing/2014/main" id="{F844B711-0029-3B2A-BD0E-FD44F96FA3C4}"/>
              </a:ext>
            </a:extLst>
          </p:cNvPr>
          <p:cNvSpPr txBox="1"/>
          <p:nvPr/>
        </p:nvSpPr>
        <p:spPr>
          <a:xfrm>
            <a:off x="511335" y="2081955"/>
            <a:ext cx="1364877"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Consultor Externo Legal</a:t>
            </a:r>
          </a:p>
          <a:p>
            <a:r>
              <a:rPr lang="es-PE" sz="1100" b="1" dirty="0">
                <a:latin typeface="Calibri" panose="020F0502020204030204" pitchFamily="34" charset="0"/>
                <a:cs typeface="Calibri" panose="020F0502020204030204" pitchFamily="34" charset="0"/>
              </a:rPr>
              <a:t>S/ 4,000</a:t>
            </a:r>
          </a:p>
        </p:txBody>
      </p:sp>
      <p:sp>
        <p:nvSpPr>
          <p:cNvPr id="29" name="CuadroTexto 28">
            <a:extLst>
              <a:ext uri="{FF2B5EF4-FFF2-40B4-BE49-F238E27FC236}">
                <a16:creationId xmlns:a16="http://schemas.microsoft.com/office/drawing/2014/main" id="{F5E302D1-6A92-75A7-DFDF-277F9E7285B9}"/>
              </a:ext>
            </a:extLst>
          </p:cNvPr>
          <p:cNvSpPr txBox="1"/>
          <p:nvPr/>
        </p:nvSpPr>
        <p:spPr>
          <a:xfrm>
            <a:off x="511336" y="1282385"/>
            <a:ext cx="1128338"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Consultor Externo de Procesos</a:t>
            </a:r>
          </a:p>
          <a:p>
            <a:r>
              <a:rPr lang="es-PE" sz="1100" b="1" dirty="0">
                <a:latin typeface="Calibri" panose="020F0502020204030204" pitchFamily="34" charset="0"/>
                <a:cs typeface="Calibri" panose="020F0502020204030204" pitchFamily="34" charset="0"/>
              </a:rPr>
              <a:t>S/ 3,000</a:t>
            </a:r>
          </a:p>
        </p:txBody>
      </p:sp>
      <p:sp>
        <p:nvSpPr>
          <p:cNvPr id="3" name="Rectangle 5">
            <a:extLst>
              <a:ext uri="{FF2B5EF4-FFF2-40B4-BE49-F238E27FC236}">
                <a16:creationId xmlns:a16="http://schemas.microsoft.com/office/drawing/2014/main" id="{DFCB789A-C013-658D-CF0A-37CD6389E70D}"/>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Tree>
    <p:extLst>
      <p:ext uri="{BB962C8B-B14F-4D97-AF65-F5344CB8AC3E}">
        <p14:creationId xmlns:p14="http://schemas.microsoft.com/office/powerpoint/2010/main" val="4385156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73C35-84EA-B491-12B8-47E6B628B1A3}"/>
            </a:ext>
          </a:extLst>
        </p:cNvPr>
        <p:cNvGrpSpPr/>
        <p:nvPr/>
      </p:nvGrpSpPr>
      <p:grpSpPr>
        <a:xfrm>
          <a:off x="0" y="0"/>
          <a:ext cx="0" cy="0"/>
          <a:chOff x="0" y="0"/>
          <a:chExt cx="0" cy="0"/>
        </a:xfrm>
      </p:grpSpPr>
      <p:grpSp>
        <p:nvGrpSpPr>
          <p:cNvPr id="6" name="Grupo 5">
            <a:extLst>
              <a:ext uri="{FF2B5EF4-FFF2-40B4-BE49-F238E27FC236}">
                <a16:creationId xmlns:a16="http://schemas.microsoft.com/office/drawing/2014/main" id="{7A494E2B-9379-33CA-747D-8931CC57A7EB}"/>
              </a:ext>
            </a:extLst>
          </p:cNvPr>
          <p:cNvGrpSpPr/>
          <p:nvPr/>
        </p:nvGrpSpPr>
        <p:grpSpPr>
          <a:xfrm>
            <a:off x="1244359" y="1950331"/>
            <a:ext cx="7431329" cy="3283657"/>
            <a:chOff x="708066" y="1974642"/>
            <a:chExt cx="7431329" cy="3283657"/>
          </a:xfrm>
        </p:grpSpPr>
        <p:pic>
          <p:nvPicPr>
            <p:cNvPr id="30" name="Imagen 29" descr="Imagen que contiene edificio, biombo, rascacielos, torre&#10;&#10;Descripción generada automáticamente">
              <a:extLst>
                <a:ext uri="{FF2B5EF4-FFF2-40B4-BE49-F238E27FC236}">
                  <a16:creationId xmlns:a16="http://schemas.microsoft.com/office/drawing/2014/main" id="{2B4911F8-EE4D-9C4F-8862-28FD5C7552F4}"/>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6431" y="1974642"/>
              <a:ext cx="3453865" cy="3259917"/>
            </a:xfrm>
            <a:prstGeom prst="rect">
              <a:avLst/>
            </a:prstGeom>
          </p:spPr>
        </p:pic>
        <p:pic>
          <p:nvPicPr>
            <p:cNvPr id="31" name="Imagen 30">
              <a:extLst>
                <a:ext uri="{FF2B5EF4-FFF2-40B4-BE49-F238E27FC236}">
                  <a16:creationId xmlns:a16="http://schemas.microsoft.com/office/drawing/2014/main" id="{449928C1-A33A-26D3-7B94-24336EB1F6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336289" y="2453108"/>
              <a:ext cx="1002479" cy="285707"/>
            </a:xfrm>
            <a:prstGeom prst="rect">
              <a:avLst/>
            </a:prstGeom>
          </p:spPr>
        </p:pic>
        <p:cxnSp>
          <p:nvCxnSpPr>
            <p:cNvPr id="32" name="Conector recto de flecha 31">
              <a:extLst>
                <a:ext uri="{FF2B5EF4-FFF2-40B4-BE49-F238E27FC236}">
                  <a16:creationId xmlns:a16="http://schemas.microsoft.com/office/drawing/2014/main" id="{214E5121-6F21-5592-57E3-196E73B4E473}"/>
                </a:ext>
              </a:extLst>
            </p:cNvPr>
            <p:cNvCxnSpPr>
              <a:cxnSpLocks/>
            </p:cNvCxnSpPr>
            <p:nvPr/>
          </p:nvCxnSpPr>
          <p:spPr>
            <a:xfrm>
              <a:off x="1050967" y="4835424"/>
              <a:ext cx="6662057" cy="0"/>
            </a:xfrm>
            <a:prstGeom prst="straightConnector1">
              <a:avLst/>
            </a:prstGeom>
            <a:ln w="57150">
              <a:solidFill>
                <a:srgbClr val="EF4539"/>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CuadroTexto 32">
              <a:extLst>
                <a:ext uri="{FF2B5EF4-FFF2-40B4-BE49-F238E27FC236}">
                  <a16:creationId xmlns:a16="http://schemas.microsoft.com/office/drawing/2014/main" id="{05F3283A-8DF2-8D37-0ABB-ABB91229E1AD}"/>
                </a:ext>
              </a:extLst>
            </p:cNvPr>
            <p:cNvSpPr txBox="1"/>
            <p:nvPr/>
          </p:nvSpPr>
          <p:spPr>
            <a:xfrm>
              <a:off x="708066"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Abril</a:t>
              </a:r>
            </a:p>
          </p:txBody>
        </p:sp>
        <p:sp>
          <p:nvSpPr>
            <p:cNvPr id="34" name="CuadroTexto 33">
              <a:extLst>
                <a:ext uri="{FF2B5EF4-FFF2-40B4-BE49-F238E27FC236}">
                  <a16:creationId xmlns:a16="http://schemas.microsoft.com/office/drawing/2014/main" id="{BBF58371-E774-BCC5-84AB-61AF87C679BB}"/>
                </a:ext>
              </a:extLst>
            </p:cNvPr>
            <p:cNvSpPr txBox="1"/>
            <p:nvPr/>
          </p:nvSpPr>
          <p:spPr>
            <a:xfrm>
              <a:off x="7288864" y="4981300"/>
              <a:ext cx="850531"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Octubre</a:t>
              </a:r>
            </a:p>
          </p:txBody>
        </p:sp>
        <p:sp>
          <p:nvSpPr>
            <p:cNvPr id="35" name="CuadroTexto 34">
              <a:extLst>
                <a:ext uri="{FF2B5EF4-FFF2-40B4-BE49-F238E27FC236}">
                  <a16:creationId xmlns:a16="http://schemas.microsoft.com/office/drawing/2014/main" id="{2F91D682-1B10-4C1D-EE69-53384882F138}"/>
                </a:ext>
              </a:extLst>
            </p:cNvPr>
            <p:cNvSpPr txBox="1"/>
            <p:nvPr/>
          </p:nvSpPr>
          <p:spPr>
            <a:xfrm>
              <a:off x="1799479" y="4981300"/>
              <a:ext cx="549006"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Mayo</a:t>
              </a:r>
            </a:p>
          </p:txBody>
        </p:sp>
        <p:sp>
          <p:nvSpPr>
            <p:cNvPr id="36" name="CuadroTexto 35">
              <a:extLst>
                <a:ext uri="{FF2B5EF4-FFF2-40B4-BE49-F238E27FC236}">
                  <a16:creationId xmlns:a16="http://schemas.microsoft.com/office/drawing/2014/main" id="{0FC5ADEE-C399-61CE-E941-26AE43363075}"/>
                </a:ext>
              </a:extLst>
            </p:cNvPr>
            <p:cNvSpPr txBox="1"/>
            <p:nvPr/>
          </p:nvSpPr>
          <p:spPr>
            <a:xfrm>
              <a:off x="2938514"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Junio</a:t>
              </a:r>
            </a:p>
          </p:txBody>
        </p:sp>
        <p:sp>
          <p:nvSpPr>
            <p:cNvPr id="37" name="CuadroTexto 36">
              <a:extLst>
                <a:ext uri="{FF2B5EF4-FFF2-40B4-BE49-F238E27FC236}">
                  <a16:creationId xmlns:a16="http://schemas.microsoft.com/office/drawing/2014/main" id="{382C147C-2269-CC1E-A4AC-ACEEA6EA4034}"/>
                </a:ext>
              </a:extLst>
            </p:cNvPr>
            <p:cNvSpPr txBox="1"/>
            <p:nvPr/>
          </p:nvSpPr>
          <p:spPr>
            <a:xfrm>
              <a:off x="4143570"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Julio</a:t>
              </a:r>
            </a:p>
          </p:txBody>
        </p:sp>
        <p:sp>
          <p:nvSpPr>
            <p:cNvPr id="38" name="CuadroTexto 37">
              <a:extLst>
                <a:ext uri="{FF2B5EF4-FFF2-40B4-BE49-F238E27FC236}">
                  <a16:creationId xmlns:a16="http://schemas.microsoft.com/office/drawing/2014/main" id="{080D586E-F03D-9755-033D-C09181EBC828}"/>
                </a:ext>
              </a:extLst>
            </p:cNvPr>
            <p:cNvSpPr txBox="1"/>
            <p:nvPr/>
          </p:nvSpPr>
          <p:spPr>
            <a:xfrm>
              <a:off x="5202291"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Agosto</a:t>
              </a:r>
            </a:p>
          </p:txBody>
        </p:sp>
        <p:sp>
          <p:nvSpPr>
            <p:cNvPr id="39" name="CuadroTexto 38">
              <a:extLst>
                <a:ext uri="{FF2B5EF4-FFF2-40B4-BE49-F238E27FC236}">
                  <a16:creationId xmlns:a16="http://schemas.microsoft.com/office/drawing/2014/main" id="{D7ABEF0F-F930-D0AB-851D-C7F3CB626CDA}"/>
                </a:ext>
              </a:extLst>
            </p:cNvPr>
            <p:cNvSpPr txBox="1"/>
            <p:nvPr/>
          </p:nvSpPr>
          <p:spPr>
            <a:xfrm>
              <a:off x="6141411" y="4981300"/>
              <a:ext cx="93910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Setiembre</a:t>
              </a:r>
            </a:p>
          </p:txBody>
        </p:sp>
        <p:grpSp>
          <p:nvGrpSpPr>
            <p:cNvPr id="42" name="Google Shape;308;p22">
              <a:extLst>
                <a:ext uri="{FF2B5EF4-FFF2-40B4-BE49-F238E27FC236}">
                  <a16:creationId xmlns:a16="http://schemas.microsoft.com/office/drawing/2014/main" id="{054E0B02-0CBF-3C98-A504-0782BF892FC9}"/>
                </a:ext>
              </a:extLst>
            </p:cNvPr>
            <p:cNvGrpSpPr/>
            <p:nvPr/>
          </p:nvGrpSpPr>
          <p:grpSpPr>
            <a:xfrm>
              <a:off x="7601366" y="4722006"/>
              <a:ext cx="227701" cy="226837"/>
              <a:chOff x="3427964" y="2244682"/>
              <a:chExt cx="225891" cy="225034"/>
            </a:xfrm>
          </p:grpSpPr>
          <p:sp>
            <p:nvSpPr>
              <p:cNvPr id="61" name="Google Shape;309;p22">
                <a:extLst>
                  <a:ext uri="{FF2B5EF4-FFF2-40B4-BE49-F238E27FC236}">
                    <a16:creationId xmlns:a16="http://schemas.microsoft.com/office/drawing/2014/main" id="{661D5F48-DD4C-8E65-C687-46514E40CD86}"/>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2" name="Google Shape;310;p22">
                <a:extLst>
                  <a:ext uri="{FF2B5EF4-FFF2-40B4-BE49-F238E27FC236}">
                    <a16:creationId xmlns:a16="http://schemas.microsoft.com/office/drawing/2014/main" id="{B0379C3A-3462-5C0D-4908-C93FC0B7D85E}"/>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3" name="Google Shape;308;p22">
              <a:extLst>
                <a:ext uri="{FF2B5EF4-FFF2-40B4-BE49-F238E27FC236}">
                  <a16:creationId xmlns:a16="http://schemas.microsoft.com/office/drawing/2014/main" id="{66937224-8557-45B8-0ED6-1AC558E54673}"/>
                </a:ext>
              </a:extLst>
            </p:cNvPr>
            <p:cNvGrpSpPr/>
            <p:nvPr/>
          </p:nvGrpSpPr>
          <p:grpSpPr>
            <a:xfrm>
              <a:off x="5427655" y="4722006"/>
              <a:ext cx="227701" cy="226837"/>
              <a:chOff x="3427964" y="2244682"/>
              <a:chExt cx="225891" cy="225034"/>
            </a:xfrm>
          </p:grpSpPr>
          <p:sp>
            <p:nvSpPr>
              <p:cNvPr id="59" name="Google Shape;309;p22">
                <a:extLst>
                  <a:ext uri="{FF2B5EF4-FFF2-40B4-BE49-F238E27FC236}">
                    <a16:creationId xmlns:a16="http://schemas.microsoft.com/office/drawing/2014/main" id="{10AF2AB7-18C7-033A-561A-80590FAC827A}"/>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0" name="Google Shape;310;p22">
                <a:extLst>
                  <a:ext uri="{FF2B5EF4-FFF2-40B4-BE49-F238E27FC236}">
                    <a16:creationId xmlns:a16="http://schemas.microsoft.com/office/drawing/2014/main" id="{4F72CA8E-B9A6-4672-1C99-8DBD859F05BD}"/>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4" name="Google Shape;308;p22">
              <a:extLst>
                <a:ext uri="{FF2B5EF4-FFF2-40B4-BE49-F238E27FC236}">
                  <a16:creationId xmlns:a16="http://schemas.microsoft.com/office/drawing/2014/main" id="{35D881BD-F906-ED8C-2DFE-93E257FD990C}"/>
                </a:ext>
              </a:extLst>
            </p:cNvPr>
            <p:cNvGrpSpPr/>
            <p:nvPr/>
          </p:nvGrpSpPr>
          <p:grpSpPr>
            <a:xfrm>
              <a:off x="4359736" y="4722006"/>
              <a:ext cx="227701" cy="226837"/>
              <a:chOff x="3427964" y="2244682"/>
              <a:chExt cx="225891" cy="225034"/>
            </a:xfrm>
          </p:grpSpPr>
          <p:sp>
            <p:nvSpPr>
              <p:cNvPr id="57" name="Google Shape;309;p22">
                <a:extLst>
                  <a:ext uri="{FF2B5EF4-FFF2-40B4-BE49-F238E27FC236}">
                    <a16:creationId xmlns:a16="http://schemas.microsoft.com/office/drawing/2014/main" id="{2C9EA17F-476D-F7D9-CF06-F81FBC7A4370}"/>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8" name="Google Shape;310;p22">
                <a:extLst>
                  <a:ext uri="{FF2B5EF4-FFF2-40B4-BE49-F238E27FC236}">
                    <a16:creationId xmlns:a16="http://schemas.microsoft.com/office/drawing/2014/main" id="{13D60C19-A4A3-6EDD-4945-EFB3305341A9}"/>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5" name="Google Shape;308;p22">
              <a:extLst>
                <a:ext uri="{FF2B5EF4-FFF2-40B4-BE49-F238E27FC236}">
                  <a16:creationId xmlns:a16="http://schemas.microsoft.com/office/drawing/2014/main" id="{67AAB5AB-A68E-5404-9D64-8240B5F1618C}"/>
                </a:ext>
              </a:extLst>
            </p:cNvPr>
            <p:cNvGrpSpPr/>
            <p:nvPr/>
          </p:nvGrpSpPr>
          <p:grpSpPr>
            <a:xfrm>
              <a:off x="3167565" y="4722006"/>
              <a:ext cx="227701" cy="226837"/>
              <a:chOff x="3427964" y="2244682"/>
              <a:chExt cx="225891" cy="225034"/>
            </a:xfrm>
          </p:grpSpPr>
          <p:sp>
            <p:nvSpPr>
              <p:cNvPr id="55" name="Google Shape;309;p22">
                <a:extLst>
                  <a:ext uri="{FF2B5EF4-FFF2-40B4-BE49-F238E27FC236}">
                    <a16:creationId xmlns:a16="http://schemas.microsoft.com/office/drawing/2014/main" id="{9059C5C1-5B88-63DE-F61E-996E7AA41A78}"/>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6" name="Google Shape;310;p22">
                <a:extLst>
                  <a:ext uri="{FF2B5EF4-FFF2-40B4-BE49-F238E27FC236}">
                    <a16:creationId xmlns:a16="http://schemas.microsoft.com/office/drawing/2014/main" id="{34B59099-F244-C3F4-C10E-FFC639975BC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6" name="Google Shape;308;p22">
              <a:extLst>
                <a:ext uri="{FF2B5EF4-FFF2-40B4-BE49-F238E27FC236}">
                  <a16:creationId xmlns:a16="http://schemas.microsoft.com/office/drawing/2014/main" id="{E15EEBBC-E73E-EE9E-45BA-C821B3715A16}"/>
                </a:ext>
              </a:extLst>
            </p:cNvPr>
            <p:cNvGrpSpPr/>
            <p:nvPr/>
          </p:nvGrpSpPr>
          <p:grpSpPr>
            <a:xfrm>
              <a:off x="1960133" y="4722006"/>
              <a:ext cx="227701" cy="226837"/>
              <a:chOff x="3427964" y="2244682"/>
              <a:chExt cx="225891" cy="225034"/>
            </a:xfrm>
          </p:grpSpPr>
          <p:sp>
            <p:nvSpPr>
              <p:cNvPr id="53" name="Google Shape;309;p22">
                <a:extLst>
                  <a:ext uri="{FF2B5EF4-FFF2-40B4-BE49-F238E27FC236}">
                    <a16:creationId xmlns:a16="http://schemas.microsoft.com/office/drawing/2014/main" id="{51255CF4-D658-E128-844C-84455C9E1D96}"/>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4" name="Google Shape;310;p22">
                <a:extLst>
                  <a:ext uri="{FF2B5EF4-FFF2-40B4-BE49-F238E27FC236}">
                    <a16:creationId xmlns:a16="http://schemas.microsoft.com/office/drawing/2014/main" id="{16C9FEA2-60EA-259F-0DF0-4FE86233220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7" name="Google Shape;308;p22">
              <a:extLst>
                <a:ext uri="{FF2B5EF4-FFF2-40B4-BE49-F238E27FC236}">
                  <a16:creationId xmlns:a16="http://schemas.microsoft.com/office/drawing/2014/main" id="{CBEA74BF-DE69-0976-CDC5-729BC5F5C5A8}"/>
                </a:ext>
              </a:extLst>
            </p:cNvPr>
            <p:cNvGrpSpPr/>
            <p:nvPr/>
          </p:nvGrpSpPr>
          <p:grpSpPr>
            <a:xfrm>
              <a:off x="946879" y="4722006"/>
              <a:ext cx="227701" cy="226837"/>
              <a:chOff x="3427964" y="2244682"/>
              <a:chExt cx="225891" cy="225034"/>
            </a:xfrm>
          </p:grpSpPr>
          <p:sp>
            <p:nvSpPr>
              <p:cNvPr id="51" name="Google Shape;309;p22">
                <a:extLst>
                  <a:ext uri="{FF2B5EF4-FFF2-40B4-BE49-F238E27FC236}">
                    <a16:creationId xmlns:a16="http://schemas.microsoft.com/office/drawing/2014/main" id="{154AC304-6569-9ED6-E9EE-A22CBE5294D0}"/>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2" name="Google Shape;310;p22">
                <a:extLst>
                  <a:ext uri="{FF2B5EF4-FFF2-40B4-BE49-F238E27FC236}">
                    <a16:creationId xmlns:a16="http://schemas.microsoft.com/office/drawing/2014/main" id="{09A976A3-B3E3-DAC3-EFE8-BEF2CC561E8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8" name="Google Shape;308;p22">
              <a:extLst>
                <a:ext uri="{FF2B5EF4-FFF2-40B4-BE49-F238E27FC236}">
                  <a16:creationId xmlns:a16="http://schemas.microsoft.com/office/drawing/2014/main" id="{6A12E331-34F4-7C3F-01D7-18A859E0525E}"/>
                </a:ext>
              </a:extLst>
            </p:cNvPr>
            <p:cNvGrpSpPr/>
            <p:nvPr/>
          </p:nvGrpSpPr>
          <p:grpSpPr>
            <a:xfrm>
              <a:off x="6506760" y="4722006"/>
              <a:ext cx="227701" cy="226837"/>
              <a:chOff x="3427964" y="2244682"/>
              <a:chExt cx="225891" cy="225034"/>
            </a:xfrm>
          </p:grpSpPr>
          <p:sp>
            <p:nvSpPr>
              <p:cNvPr id="49" name="Google Shape;309;p22">
                <a:extLst>
                  <a:ext uri="{FF2B5EF4-FFF2-40B4-BE49-F238E27FC236}">
                    <a16:creationId xmlns:a16="http://schemas.microsoft.com/office/drawing/2014/main" id="{32BD26A6-3C9D-5AA1-CFB3-5CEA37905801}"/>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50" name="Google Shape;310;p22">
                <a:extLst>
                  <a:ext uri="{FF2B5EF4-FFF2-40B4-BE49-F238E27FC236}">
                    <a16:creationId xmlns:a16="http://schemas.microsoft.com/office/drawing/2014/main" id="{FDE577E5-ED2D-5011-D7C5-4115E19461E8}"/>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sp>
        <p:nvSpPr>
          <p:cNvPr id="2" name="1 CuadroTexto">
            <a:extLst>
              <a:ext uri="{FF2B5EF4-FFF2-40B4-BE49-F238E27FC236}">
                <a16:creationId xmlns:a16="http://schemas.microsoft.com/office/drawing/2014/main" id="{B5FD3993-63E0-1021-5CF7-F13652EDACB9}"/>
              </a:ext>
            </a:extLst>
          </p:cNvPr>
          <p:cNvSpPr txBox="1"/>
          <p:nvPr/>
        </p:nvSpPr>
        <p:spPr>
          <a:xfrm>
            <a:off x="518139" y="918282"/>
            <a:ext cx="4425702"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EJEMPLO DE COSTOS HUNDIDOS</a:t>
            </a:r>
          </a:p>
        </p:txBody>
      </p:sp>
      <p:pic>
        <p:nvPicPr>
          <p:cNvPr id="20" name="Imagen 19" descr="Imagen que contiene traje&#10;&#10;Descripción generada automáticamente">
            <a:extLst>
              <a:ext uri="{FF2B5EF4-FFF2-40B4-BE49-F238E27FC236}">
                <a16:creationId xmlns:a16="http://schemas.microsoft.com/office/drawing/2014/main" id="{E3233196-E787-8003-390F-B78CFC5FDF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36253" y="3656008"/>
            <a:ext cx="588144" cy="588144"/>
          </a:xfrm>
          <a:prstGeom prst="rect">
            <a:avLst/>
          </a:prstGeom>
        </p:spPr>
      </p:pic>
      <p:pic>
        <p:nvPicPr>
          <p:cNvPr id="21" name="Imagen 20" descr="Imagen que contiene traje&#10;&#10;Descripción generada automáticamente">
            <a:extLst>
              <a:ext uri="{FF2B5EF4-FFF2-40B4-BE49-F238E27FC236}">
                <a16:creationId xmlns:a16="http://schemas.microsoft.com/office/drawing/2014/main" id="{416EA0CE-3EC2-963E-9A3C-0A29DB0FB83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36253" y="2848981"/>
            <a:ext cx="588144" cy="588144"/>
          </a:xfrm>
          <a:prstGeom prst="rect">
            <a:avLst/>
          </a:prstGeom>
        </p:spPr>
      </p:pic>
      <p:pic>
        <p:nvPicPr>
          <p:cNvPr id="22" name="Imagen 21" descr="Imagen que contiene traje&#10;&#10;Descripción generada automáticamente">
            <a:extLst>
              <a:ext uri="{FF2B5EF4-FFF2-40B4-BE49-F238E27FC236}">
                <a16:creationId xmlns:a16="http://schemas.microsoft.com/office/drawing/2014/main" id="{BAA67B1A-0D79-853F-0D87-C7F28D3DF649}"/>
              </a:ext>
            </a:extLst>
          </p:cNvPr>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836253" y="2041955"/>
            <a:ext cx="588144" cy="588144"/>
          </a:xfrm>
          <a:prstGeom prst="rect">
            <a:avLst/>
          </a:prstGeom>
        </p:spPr>
      </p:pic>
      <p:pic>
        <p:nvPicPr>
          <p:cNvPr id="23" name="Imagen 22" descr="Imagen que contiene traje&#10;&#10;Descripción generada automáticamente">
            <a:extLst>
              <a:ext uri="{FF2B5EF4-FFF2-40B4-BE49-F238E27FC236}">
                <a16:creationId xmlns:a16="http://schemas.microsoft.com/office/drawing/2014/main" id="{29A49F1F-5A0F-7030-732C-6B1021DBDB9E}"/>
              </a:ext>
            </a:extLst>
          </p:cNvPr>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836253" y="1234929"/>
            <a:ext cx="588144" cy="588144"/>
          </a:xfrm>
          <a:prstGeom prst="rect">
            <a:avLst/>
          </a:prstGeom>
        </p:spPr>
      </p:pic>
      <p:sp>
        <p:nvSpPr>
          <p:cNvPr id="24" name="Abrir llave 23">
            <a:extLst>
              <a:ext uri="{FF2B5EF4-FFF2-40B4-BE49-F238E27FC236}">
                <a16:creationId xmlns:a16="http://schemas.microsoft.com/office/drawing/2014/main" id="{EDA02958-2C11-0F58-428B-72069C6C91A5}"/>
              </a:ext>
            </a:extLst>
          </p:cNvPr>
          <p:cNvSpPr/>
          <p:nvPr/>
        </p:nvSpPr>
        <p:spPr>
          <a:xfrm rot="5400000">
            <a:off x="4801361" y="1149967"/>
            <a:ext cx="230831" cy="6659036"/>
          </a:xfrm>
          <a:prstGeom prst="leftBrace">
            <a:avLst>
              <a:gd name="adj1" fmla="val 0"/>
              <a:gd name="adj2" fmla="val 90909"/>
            </a:avLst>
          </a:prstGeom>
          <a:ln w="38100">
            <a:solidFill>
              <a:srgbClr val="92C14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sz="1350"/>
          </a:p>
        </p:txBody>
      </p:sp>
      <p:graphicFrame>
        <p:nvGraphicFramePr>
          <p:cNvPr id="25" name="Tabla 15">
            <a:extLst>
              <a:ext uri="{FF2B5EF4-FFF2-40B4-BE49-F238E27FC236}">
                <a16:creationId xmlns:a16="http://schemas.microsoft.com/office/drawing/2014/main" id="{62D32103-0393-4F2C-CA48-8F1705F906E7}"/>
              </a:ext>
            </a:extLst>
          </p:cNvPr>
          <p:cNvGraphicFramePr>
            <a:graphicFrameLocks noGrp="1"/>
          </p:cNvGraphicFramePr>
          <p:nvPr>
            <p:extLst>
              <p:ext uri="{D42A27DB-BD31-4B8C-83A1-F6EECF244321}">
                <p14:modId xmlns:p14="http://schemas.microsoft.com/office/powerpoint/2010/main" val="2388449"/>
              </p:ext>
            </p:extLst>
          </p:nvPr>
        </p:nvGraphicFramePr>
        <p:xfrm>
          <a:off x="2695984" y="1263153"/>
          <a:ext cx="2783534" cy="563880"/>
        </p:xfrm>
        <a:graphic>
          <a:graphicData uri="http://schemas.openxmlformats.org/drawingml/2006/table">
            <a:tbl>
              <a:tblPr firstRow="1" bandRow="1">
                <a:tableStyleId>{5C22544A-7EE6-4342-B048-85BDC9FD1C3A}</a:tableStyleId>
              </a:tblPr>
              <a:tblGrid>
                <a:gridCol w="1475572">
                  <a:extLst>
                    <a:ext uri="{9D8B030D-6E8A-4147-A177-3AD203B41FA5}">
                      <a16:colId xmlns:a16="http://schemas.microsoft.com/office/drawing/2014/main" val="1069329990"/>
                    </a:ext>
                  </a:extLst>
                </a:gridCol>
                <a:gridCol w="1307962">
                  <a:extLst>
                    <a:ext uri="{9D8B030D-6E8A-4147-A177-3AD203B41FA5}">
                      <a16:colId xmlns:a16="http://schemas.microsoft.com/office/drawing/2014/main" val="1073644985"/>
                    </a:ext>
                  </a:extLst>
                </a:gridCol>
              </a:tblGrid>
              <a:tr h="278130">
                <a:tc gridSpan="2">
                  <a:txBody>
                    <a:bodyPr/>
                    <a:lstStyle/>
                    <a:p>
                      <a:pPr algn="ctr"/>
                      <a:r>
                        <a:rPr lang="es-PE" sz="1400" dirty="0">
                          <a:latin typeface="Calibri" panose="020F0502020204030204" pitchFamily="34" charset="0"/>
                          <a:cs typeface="Calibri" panose="020F0502020204030204" pitchFamily="34" charset="0"/>
                        </a:rPr>
                        <a:t>Costo de Personal del Proyecto</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EE4639"/>
                    </a:solidFill>
                  </a:tcPr>
                </a:tc>
                <a:tc hMerge="1">
                  <a:txBody>
                    <a:bodyPr/>
                    <a:lstStyle/>
                    <a:p>
                      <a:endParaRPr lang="es-PE" dirty="0"/>
                    </a:p>
                  </a:txBody>
                  <a:tcPr/>
                </a:tc>
                <a:extLst>
                  <a:ext uri="{0D108BD9-81ED-4DB2-BD59-A6C34878D82A}">
                    <a16:rowId xmlns:a16="http://schemas.microsoft.com/office/drawing/2014/main" val="2728599981"/>
                  </a:ext>
                </a:extLst>
              </a:tr>
              <a:tr h="278130">
                <a:tc>
                  <a:txBody>
                    <a:bodyPr/>
                    <a:lstStyle/>
                    <a:p>
                      <a:r>
                        <a:rPr lang="es-PE" sz="1400" dirty="0">
                          <a:latin typeface="Calibri" panose="020F0502020204030204" pitchFamily="34" charset="0"/>
                          <a:cs typeface="Calibri" panose="020F0502020204030204" pitchFamily="34" charset="0"/>
                        </a:rPr>
                        <a:t>Costo Personal</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tc>
                  <a:txBody>
                    <a:bodyPr/>
                    <a:lstStyle/>
                    <a:p>
                      <a:pPr algn="ctr"/>
                      <a:r>
                        <a:rPr lang="es-PE" sz="1400" b="1" dirty="0">
                          <a:latin typeface="Calibri" panose="020F0502020204030204" pitchFamily="34" charset="0"/>
                          <a:cs typeface="Calibri" panose="020F0502020204030204" pitchFamily="34" charset="0"/>
                        </a:rPr>
                        <a:t>?</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extLst>
                  <a:ext uri="{0D108BD9-81ED-4DB2-BD59-A6C34878D82A}">
                    <a16:rowId xmlns:a16="http://schemas.microsoft.com/office/drawing/2014/main" val="3164677123"/>
                  </a:ext>
                </a:extLst>
              </a:tr>
            </a:tbl>
          </a:graphicData>
        </a:graphic>
      </p:graphicFrame>
      <p:sp>
        <p:nvSpPr>
          <p:cNvPr id="26" name="CuadroTexto 25">
            <a:extLst>
              <a:ext uri="{FF2B5EF4-FFF2-40B4-BE49-F238E27FC236}">
                <a16:creationId xmlns:a16="http://schemas.microsoft.com/office/drawing/2014/main" id="{A23B1454-59BE-38BF-E7F9-C50286804B50}"/>
              </a:ext>
            </a:extLst>
          </p:cNvPr>
          <p:cNvSpPr txBox="1"/>
          <p:nvPr/>
        </p:nvSpPr>
        <p:spPr>
          <a:xfrm>
            <a:off x="511335" y="3732940"/>
            <a:ext cx="1364877"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Jefe de Proyecto</a:t>
            </a:r>
          </a:p>
          <a:p>
            <a:r>
              <a:rPr lang="es-PE" sz="1100" b="1" dirty="0">
                <a:latin typeface="Calibri" panose="020F0502020204030204" pitchFamily="34" charset="0"/>
                <a:cs typeface="Calibri" panose="020F0502020204030204" pitchFamily="34" charset="0"/>
              </a:rPr>
              <a:t>(Alicorp)</a:t>
            </a:r>
          </a:p>
          <a:p>
            <a:r>
              <a:rPr lang="es-PE" sz="1100" b="1" dirty="0">
                <a:latin typeface="Calibri" panose="020F0502020204030204" pitchFamily="34" charset="0"/>
                <a:cs typeface="Calibri" panose="020F0502020204030204" pitchFamily="34" charset="0"/>
              </a:rPr>
              <a:t>S/ 7,000</a:t>
            </a:r>
          </a:p>
        </p:txBody>
      </p:sp>
      <p:sp>
        <p:nvSpPr>
          <p:cNvPr id="27" name="CuadroTexto 26">
            <a:extLst>
              <a:ext uri="{FF2B5EF4-FFF2-40B4-BE49-F238E27FC236}">
                <a16:creationId xmlns:a16="http://schemas.microsoft.com/office/drawing/2014/main" id="{1F91FAB9-904A-50FC-3F33-24F9C57B77A8}"/>
              </a:ext>
            </a:extLst>
          </p:cNvPr>
          <p:cNvSpPr txBox="1"/>
          <p:nvPr/>
        </p:nvSpPr>
        <p:spPr>
          <a:xfrm>
            <a:off x="511335" y="2934545"/>
            <a:ext cx="1364877" cy="338554"/>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Analista (Alicorp)</a:t>
            </a:r>
          </a:p>
          <a:p>
            <a:r>
              <a:rPr lang="es-PE" sz="1100" b="1" dirty="0">
                <a:latin typeface="Calibri" panose="020F0502020204030204" pitchFamily="34" charset="0"/>
                <a:cs typeface="Calibri" panose="020F0502020204030204" pitchFamily="34" charset="0"/>
              </a:rPr>
              <a:t>S/ 5,000</a:t>
            </a:r>
          </a:p>
        </p:txBody>
      </p:sp>
      <p:sp>
        <p:nvSpPr>
          <p:cNvPr id="28" name="CuadroTexto 27">
            <a:extLst>
              <a:ext uri="{FF2B5EF4-FFF2-40B4-BE49-F238E27FC236}">
                <a16:creationId xmlns:a16="http://schemas.microsoft.com/office/drawing/2014/main" id="{B1E1845C-8F8C-EAF0-F931-D096D0336F3A}"/>
              </a:ext>
            </a:extLst>
          </p:cNvPr>
          <p:cNvSpPr txBox="1"/>
          <p:nvPr/>
        </p:nvSpPr>
        <p:spPr>
          <a:xfrm>
            <a:off x="511335" y="2081955"/>
            <a:ext cx="1364877"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Consultor Externo Legal</a:t>
            </a:r>
          </a:p>
          <a:p>
            <a:r>
              <a:rPr lang="es-PE" sz="1100" b="1" dirty="0">
                <a:latin typeface="Calibri" panose="020F0502020204030204" pitchFamily="34" charset="0"/>
                <a:cs typeface="Calibri" panose="020F0502020204030204" pitchFamily="34" charset="0"/>
              </a:rPr>
              <a:t>S/ 4,000</a:t>
            </a:r>
          </a:p>
        </p:txBody>
      </p:sp>
      <p:sp>
        <p:nvSpPr>
          <p:cNvPr id="29" name="CuadroTexto 28">
            <a:extLst>
              <a:ext uri="{FF2B5EF4-FFF2-40B4-BE49-F238E27FC236}">
                <a16:creationId xmlns:a16="http://schemas.microsoft.com/office/drawing/2014/main" id="{133A51E6-F43E-0270-3ECA-0ADF769F99C0}"/>
              </a:ext>
            </a:extLst>
          </p:cNvPr>
          <p:cNvSpPr txBox="1"/>
          <p:nvPr/>
        </p:nvSpPr>
        <p:spPr>
          <a:xfrm>
            <a:off x="511336" y="1282385"/>
            <a:ext cx="1128338" cy="507831"/>
          </a:xfrm>
          <a:prstGeom prst="rect">
            <a:avLst/>
          </a:prstGeom>
          <a:noFill/>
        </p:spPr>
        <p:txBody>
          <a:bodyPr wrap="square" lIns="0" tIns="0" rIns="0" bIns="0" rtlCol="0">
            <a:spAutoFit/>
          </a:bodyPr>
          <a:lstStyle/>
          <a:p>
            <a:r>
              <a:rPr lang="es-PE" sz="1100" b="1" dirty="0">
                <a:latin typeface="Calibri" panose="020F0502020204030204" pitchFamily="34" charset="0"/>
                <a:cs typeface="Calibri" panose="020F0502020204030204" pitchFamily="34" charset="0"/>
              </a:rPr>
              <a:t>Consultor Externo de Procesos</a:t>
            </a:r>
          </a:p>
          <a:p>
            <a:r>
              <a:rPr lang="es-PE" sz="1100" b="1" dirty="0">
                <a:latin typeface="Calibri" panose="020F0502020204030204" pitchFamily="34" charset="0"/>
                <a:cs typeface="Calibri" panose="020F0502020204030204" pitchFamily="34" charset="0"/>
              </a:rPr>
              <a:t>S/ 3,000</a:t>
            </a:r>
          </a:p>
        </p:txBody>
      </p:sp>
      <p:sp>
        <p:nvSpPr>
          <p:cNvPr id="3" name="Rectangle 5">
            <a:extLst>
              <a:ext uri="{FF2B5EF4-FFF2-40B4-BE49-F238E27FC236}">
                <a16:creationId xmlns:a16="http://schemas.microsoft.com/office/drawing/2014/main" id="{DE24D7C3-3A3A-AB23-5BBE-C8C7498C1F18}"/>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graphicFrame>
        <p:nvGraphicFramePr>
          <p:cNvPr id="4" name="Tabla 15">
            <a:extLst>
              <a:ext uri="{FF2B5EF4-FFF2-40B4-BE49-F238E27FC236}">
                <a16:creationId xmlns:a16="http://schemas.microsoft.com/office/drawing/2014/main" id="{3C9A9B14-3A2A-0A74-2CFC-163BF7F5CD91}"/>
              </a:ext>
            </a:extLst>
          </p:cNvPr>
          <p:cNvGraphicFramePr>
            <a:graphicFrameLocks noGrp="1"/>
          </p:cNvGraphicFramePr>
          <p:nvPr>
            <p:extLst>
              <p:ext uri="{D42A27DB-BD31-4B8C-83A1-F6EECF244321}">
                <p14:modId xmlns:p14="http://schemas.microsoft.com/office/powerpoint/2010/main" val="72978961"/>
              </p:ext>
            </p:extLst>
          </p:nvPr>
        </p:nvGraphicFramePr>
        <p:xfrm>
          <a:off x="2680070" y="1985973"/>
          <a:ext cx="2783534" cy="563880"/>
        </p:xfrm>
        <a:graphic>
          <a:graphicData uri="http://schemas.openxmlformats.org/drawingml/2006/table">
            <a:tbl>
              <a:tblPr firstRow="1" bandRow="1">
                <a:tableStyleId>{5C22544A-7EE6-4342-B048-85BDC9FD1C3A}</a:tableStyleId>
              </a:tblPr>
              <a:tblGrid>
                <a:gridCol w="1475572">
                  <a:extLst>
                    <a:ext uri="{9D8B030D-6E8A-4147-A177-3AD203B41FA5}">
                      <a16:colId xmlns:a16="http://schemas.microsoft.com/office/drawing/2014/main" val="1069329990"/>
                    </a:ext>
                  </a:extLst>
                </a:gridCol>
                <a:gridCol w="1307962">
                  <a:extLst>
                    <a:ext uri="{9D8B030D-6E8A-4147-A177-3AD203B41FA5}">
                      <a16:colId xmlns:a16="http://schemas.microsoft.com/office/drawing/2014/main" val="1073644985"/>
                    </a:ext>
                  </a:extLst>
                </a:gridCol>
              </a:tblGrid>
              <a:tr h="278130">
                <a:tc gridSpan="2">
                  <a:txBody>
                    <a:bodyPr/>
                    <a:lstStyle/>
                    <a:p>
                      <a:pPr algn="ctr"/>
                      <a:r>
                        <a:rPr lang="es-PE" sz="1400" dirty="0">
                          <a:latin typeface="Calibri" panose="020F0502020204030204" pitchFamily="34" charset="0"/>
                          <a:cs typeface="Calibri" panose="020F0502020204030204" pitchFamily="34" charset="0"/>
                        </a:rPr>
                        <a:t>Costo de Personal del Proyecto</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EF4539"/>
                    </a:solidFill>
                  </a:tcPr>
                </a:tc>
                <a:tc hMerge="1">
                  <a:txBody>
                    <a:bodyPr/>
                    <a:lstStyle/>
                    <a:p>
                      <a:endParaRPr lang="es-PE" dirty="0"/>
                    </a:p>
                  </a:txBody>
                  <a:tcPr/>
                </a:tc>
                <a:extLst>
                  <a:ext uri="{0D108BD9-81ED-4DB2-BD59-A6C34878D82A}">
                    <a16:rowId xmlns:a16="http://schemas.microsoft.com/office/drawing/2014/main" val="2728599981"/>
                  </a:ext>
                </a:extLst>
              </a:tr>
              <a:tr h="278130">
                <a:tc>
                  <a:txBody>
                    <a:bodyPr/>
                    <a:lstStyle/>
                    <a:p>
                      <a:r>
                        <a:rPr lang="es-PE" sz="1400" dirty="0">
                          <a:latin typeface="Calibri" panose="020F0502020204030204" pitchFamily="34" charset="0"/>
                          <a:cs typeface="Calibri" panose="020F0502020204030204" pitchFamily="34" charset="0"/>
                        </a:rPr>
                        <a:t>Costo Personal</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tc>
                  <a:txBody>
                    <a:bodyPr/>
                    <a:lstStyle/>
                    <a:p>
                      <a:r>
                        <a:rPr lang="es-PE" sz="1400" dirty="0">
                          <a:latin typeface="Calibri" panose="020F0502020204030204" pitchFamily="34" charset="0"/>
                          <a:cs typeface="Calibri" panose="020F0502020204030204" pitchFamily="34" charset="0"/>
                        </a:rPr>
                        <a:t>S/ 7,000</a:t>
                      </a:r>
                    </a:p>
                  </a:txBody>
                  <a:tcPr marL="68580" marR="68580" marT="34290" marB="34290">
                    <a:lnL w="19050" cap="flat" cmpd="sng" algn="ctr">
                      <a:solidFill>
                        <a:srgbClr val="D63C34"/>
                      </a:solid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solidFill>
                        <a:srgbClr val="D63C34"/>
                      </a:solidFill>
                      <a:prstDash val="solid"/>
                      <a:round/>
                      <a:headEnd type="none" w="med" len="med"/>
                      <a:tailEnd type="none" w="med" len="med"/>
                    </a:lnB>
                    <a:solidFill>
                      <a:srgbClr val="FBC8C4"/>
                    </a:solidFill>
                  </a:tcPr>
                </a:tc>
                <a:extLst>
                  <a:ext uri="{0D108BD9-81ED-4DB2-BD59-A6C34878D82A}">
                    <a16:rowId xmlns:a16="http://schemas.microsoft.com/office/drawing/2014/main" val="3164677123"/>
                  </a:ext>
                </a:extLst>
              </a:tr>
            </a:tbl>
          </a:graphicData>
        </a:graphic>
      </p:graphicFrame>
      <p:sp>
        <p:nvSpPr>
          <p:cNvPr id="5" name="Cerrar llave 4">
            <a:extLst>
              <a:ext uri="{FF2B5EF4-FFF2-40B4-BE49-F238E27FC236}">
                <a16:creationId xmlns:a16="http://schemas.microsoft.com/office/drawing/2014/main" id="{C21CD8E5-C16D-EA6A-F9A1-2EDA893FEE41}"/>
              </a:ext>
            </a:extLst>
          </p:cNvPr>
          <p:cNvSpPr/>
          <p:nvPr/>
        </p:nvSpPr>
        <p:spPr>
          <a:xfrm>
            <a:off x="2478095" y="2976626"/>
            <a:ext cx="219235" cy="1307941"/>
          </a:xfrm>
          <a:prstGeom prst="rightBrace">
            <a:avLst>
              <a:gd name="adj1" fmla="val 0"/>
              <a:gd name="adj2" fmla="val 50000"/>
            </a:avLst>
          </a:prstGeom>
          <a:ln w="28575">
            <a:solidFill>
              <a:srgbClr val="00B1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sz="1350"/>
          </a:p>
        </p:txBody>
      </p:sp>
      <p:sp>
        <p:nvSpPr>
          <p:cNvPr id="7" name="CuadroTexto 6">
            <a:extLst>
              <a:ext uri="{FF2B5EF4-FFF2-40B4-BE49-F238E27FC236}">
                <a16:creationId xmlns:a16="http://schemas.microsoft.com/office/drawing/2014/main" id="{5FD47336-A360-328A-E47B-0671F738D230}"/>
              </a:ext>
            </a:extLst>
          </p:cNvPr>
          <p:cNvSpPr txBox="1"/>
          <p:nvPr/>
        </p:nvSpPr>
        <p:spPr>
          <a:xfrm>
            <a:off x="2738537" y="3312288"/>
            <a:ext cx="3120395" cy="646331"/>
          </a:xfrm>
          <a:prstGeom prst="rect">
            <a:avLst/>
          </a:prstGeom>
          <a:solidFill>
            <a:schemeClr val="bg1">
              <a:alpha val="67925"/>
            </a:schemeClr>
          </a:solidFill>
        </p:spPr>
        <p:txBody>
          <a:bodyPr wrap="square" rtlCol="0">
            <a:spAutoFit/>
          </a:bodyPr>
          <a:lstStyle/>
          <a:p>
            <a:r>
              <a:rPr lang="es-PE" b="1" dirty="0">
                <a:solidFill>
                  <a:srgbClr val="00B1C2"/>
                </a:solidFill>
                <a:latin typeface="Calibri" panose="020F0502020204030204" pitchFamily="34" charset="0"/>
                <a:cs typeface="Calibri" panose="020F0502020204030204" pitchFamily="34" charset="0"/>
              </a:rPr>
              <a:t>Sus sueldos representan Costo Hundido para el Proyecto</a:t>
            </a:r>
          </a:p>
        </p:txBody>
      </p:sp>
      <p:pic>
        <p:nvPicPr>
          <p:cNvPr id="9" name="Imagen 8" descr="Imagen que contiene dibujo, reloj&#10;&#10;Descripción generada automáticamente">
            <a:extLst>
              <a:ext uri="{FF2B5EF4-FFF2-40B4-BE49-F238E27FC236}">
                <a16:creationId xmlns:a16="http://schemas.microsoft.com/office/drawing/2014/main" id="{DF36B2B9-8AA7-380D-9B0E-8DD34C3DDD6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00141" y="1987717"/>
            <a:ext cx="487580" cy="487580"/>
          </a:xfrm>
          <a:prstGeom prst="rect">
            <a:avLst/>
          </a:prstGeom>
        </p:spPr>
      </p:pic>
      <p:sp>
        <p:nvSpPr>
          <p:cNvPr id="11" name="Multiplicación 10">
            <a:extLst>
              <a:ext uri="{FF2B5EF4-FFF2-40B4-BE49-F238E27FC236}">
                <a16:creationId xmlns:a16="http://schemas.microsoft.com/office/drawing/2014/main" id="{D6E05FF1-5EEC-AF9C-B065-79424F436E98}"/>
              </a:ext>
            </a:extLst>
          </p:cNvPr>
          <p:cNvSpPr/>
          <p:nvPr/>
        </p:nvSpPr>
        <p:spPr>
          <a:xfrm>
            <a:off x="5638080" y="1348200"/>
            <a:ext cx="498929" cy="498929"/>
          </a:xfrm>
          <a:prstGeom prst="mathMultiply">
            <a:avLst/>
          </a:prstGeom>
          <a:solidFill>
            <a:srgbClr val="EF45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57807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35690-FD18-87A7-4B1B-B7BBAD085A14}"/>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8469168D-55D6-8287-C728-3F0C2F0172BC}"/>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3853E5A1-EDB0-2CC1-4682-0E4A81EBFA0D}"/>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ECUACIÓN DEL </a:t>
            </a:r>
            <a:br>
              <a:rPr lang="es-MX" sz="2800" b="1" dirty="0">
                <a:solidFill>
                  <a:schemeClr val="bg1"/>
                </a:solidFill>
                <a:latin typeface="Graphik Bold" panose="020B0503030202060203" pitchFamily="34" charset="77"/>
              </a:rPr>
            </a:br>
            <a:r>
              <a:rPr lang="es-MX" sz="2800" b="1" dirty="0">
                <a:solidFill>
                  <a:schemeClr val="bg1"/>
                </a:solidFill>
                <a:latin typeface="Graphik Bold" panose="020B0503030202060203" pitchFamily="34" charset="77"/>
              </a:rPr>
              <a:t>PRESUPUESTO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62B1EFBA-631D-9D7F-DE57-61D1B7164999}"/>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1095214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6" name="Rectángulo 5"/>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3" name="Imagen 2"/>
          <p:cNvPicPr>
            <a:picLocks noChangeAspect="1"/>
          </p:cNvPicPr>
          <p:nvPr/>
        </p:nvPicPr>
        <p:blipFill>
          <a:blip r:embed="rId3">
            <a:alphaModFix amt="16000"/>
          </a:blip>
          <a:stretch>
            <a:fillRect/>
          </a:stretch>
        </p:blipFill>
        <p:spPr>
          <a:xfrm>
            <a:off x="334433" y="3817749"/>
            <a:ext cx="809264" cy="809264"/>
          </a:xfrm>
          <a:prstGeom prst="rect">
            <a:avLst/>
          </a:prstGeom>
        </p:spPr>
      </p:pic>
      <p:pic>
        <p:nvPicPr>
          <p:cNvPr id="9" name="Imagen 8">
            <a:extLst>
              <a:ext uri="{FF2B5EF4-FFF2-40B4-BE49-F238E27FC236}">
                <a16:creationId xmlns:a16="http://schemas.microsoft.com/office/drawing/2014/main" id="{2CD7628C-6304-5D4B-BA7D-591238143DE2}"/>
              </a:ext>
            </a:extLst>
          </p:cNvPr>
          <p:cNvPicPr>
            <a:picLocks noChangeAspect="1"/>
          </p:cNvPicPr>
          <p:nvPr/>
        </p:nvPicPr>
        <p:blipFill>
          <a:blip r:embed="rId4"/>
          <a:stretch>
            <a:fillRect/>
          </a:stretch>
        </p:blipFill>
        <p:spPr>
          <a:xfrm>
            <a:off x="2528619" y="2194224"/>
            <a:ext cx="202176" cy="208211"/>
          </a:xfrm>
          <a:prstGeom prst="rect">
            <a:avLst/>
          </a:prstGeom>
        </p:spPr>
      </p:pic>
    </p:spTree>
    <p:extLst>
      <p:ext uri="{BB962C8B-B14F-4D97-AF65-F5344CB8AC3E}">
        <p14:creationId xmlns:p14="http://schemas.microsoft.com/office/powerpoint/2010/main" val="194155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D2D1A5BB-03C0-B61C-D376-49455AFE2AAD}"/>
              </a:ext>
            </a:extLst>
          </p:cNvPr>
          <p:cNvSpPr/>
          <p:nvPr/>
        </p:nvSpPr>
        <p:spPr>
          <a:xfrm>
            <a:off x="512249" y="920382"/>
            <a:ext cx="8163440" cy="1803732"/>
          </a:xfrm>
          <a:prstGeom prst="roundRect">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0" name="2 CuadroTexto">
            <a:extLst>
              <a:ext uri="{FF2B5EF4-FFF2-40B4-BE49-F238E27FC236}">
                <a16:creationId xmlns:a16="http://schemas.microsoft.com/office/drawing/2014/main" id="{8579F755-40E2-A31B-6875-CFF2F6D891CC}"/>
              </a:ext>
            </a:extLst>
          </p:cNvPr>
          <p:cNvSpPr txBox="1"/>
          <p:nvPr/>
        </p:nvSpPr>
        <p:spPr>
          <a:xfrm>
            <a:off x="684213" y="1435390"/>
            <a:ext cx="1350150" cy="830997"/>
          </a:xfrm>
          <a:prstGeom prst="rect">
            <a:avLst/>
          </a:prstGeom>
          <a:noFill/>
        </p:spPr>
        <p:txBody>
          <a:bodyPr wrap="square" rtlCol="0">
            <a:spAutoFit/>
          </a:bodyPr>
          <a:lstStyle/>
          <a:p>
            <a:r>
              <a:rPr lang="es-PE" sz="1600" b="1" dirty="0">
                <a:solidFill>
                  <a:schemeClr val="bg1"/>
                </a:solidFill>
                <a:latin typeface="Calibri" panose="020F0502020204030204" pitchFamily="34" charset="0"/>
                <a:cs typeface="Calibri" panose="020F0502020204030204" pitchFamily="34" charset="0"/>
              </a:rPr>
              <a:t>Presupuesto de un Proyecto</a:t>
            </a:r>
            <a:endParaRPr lang="es-ES" sz="1600" b="1" dirty="0">
              <a:solidFill>
                <a:schemeClr val="bg1"/>
              </a:solidFill>
              <a:latin typeface="Calibri" panose="020F0502020204030204" pitchFamily="34" charset="0"/>
              <a:cs typeface="Calibri" panose="020F0502020204030204" pitchFamily="34" charset="0"/>
            </a:endParaRPr>
          </a:p>
        </p:txBody>
      </p:sp>
      <p:sp>
        <p:nvSpPr>
          <p:cNvPr id="31" name="3 Igual que">
            <a:extLst>
              <a:ext uri="{FF2B5EF4-FFF2-40B4-BE49-F238E27FC236}">
                <a16:creationId xmlns:a16="http://schemas.microsoft.com/office/drawing/2014/main" id="{BC1B758A-97B0-A68E-3ADA-887277C43852}"/>
              </a:ext>
            </a:extLst>
          </p:cNvPr>
          <p:cNvSpPr/>
          <p:nvPr/>
        </p:nvSpPr>
        <p:spPr>
          <a:xfrm>
            <a:off x="1919877" y="1532907"/>
            <a:ext cx="756084" cy="714710"/>
          </a:xfrm>
          <a:prstGeom prst="mathEqual">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solidFill>
                <a:schemeClr val="tx1"/>
              </a:solidFill>
            </a:endParaRPr>
          </a:p>
        </p:txBody>
      </p:sp>
      <p:sp>
        <p:nvSpPr>
          <p:cNvPr id="32" name="5 CuadroTexto">
            <a:extLst>
              <a:ext uri="{FF2B5EF4-FFF2-40B4-BE49-F238E27FC236}">
                <a16:creationId xmlns:a16="http://schemas.microsoft.com/office/drawing/2014/main" id="{8CC0DAC6-F1A8-3802-18FF-88596DDE7E29}"/>
              </a:ext>
            </a:extLst>
          </p:cNvPr>
          <p:cNvSpPr txBox="1"/>
          <p:nvPr/>
        </p:nvSpPr>
        <p:spPr>
          <a:xfrm>
            <a:off x="2713597" y="1416620"/>
            <a:ext cx="1957215" cy="830997"/>
          </a:xfrm>
          <a:prstGeom prst="rect">
            <a:avLst/>
          </a:prstGeom>
          <a:noFill/>
        </p:spPr>
        <p:txBody>
          <a:bodyPr wrap="square" rtlCol="0">
            <a:spAutoFit/>
          </a:bodyPr>
          <a:lstStyle/>
          <a:p>
            <a:r>
              <a:rPr lang="es-PE" sz="1600" b="1" dirty="0">
                <a:solidFill>
                  <a:schemeClr val="bg1"/>
                </a:solidFill>
                <a:latin typeface="Calibri" panose="020F0502020204030204" pitchFamily="34" charset="0"/>
                <a:cs typeface="Calibri" panose="020F0502020204030204" pitchFamily="34" charset="0"/>
              </a:rPr>
              <a:t>Sumatoria de los Costos del Trabajo del Proyecto</a:t>
            </a:r>
            <a:endParaRPr lang="es-ES" sz="1600" b="1" dirty="0">
              <a:solidFill>
                <a:schemeClr val="bg1"/>
              </a:solidFill>
              <a:latin typeface="Calibri" panose="020F0502020204030204" pitchFamily="34" charset="0"/>
              <a:cs typeface="Calibri" panose="020F0502020204030204" pitchFamily="34" charset="0"/>
            </a:endParaRPr>
          </a:p>
        </p:txBody>
      </p:sp>
      <p:sp>
        <p:nvSpPr>
          <p:cNvPr id="33" name="4 Más">
            <a:extLst>
              <a:ext uri="{FF2B5EF4-FFF2-40B4-BE49-F238E27FC236}">
                <a16:creationId xmlns:a16="http://schemas.microsoft.com/office/drawing/2014/main" id="{2DFBF977-9BC0-2754-64C7-4AAD8A096BC1}"/>
              </a:ext>
            </a:extLst>
          </p:cNvPr>
          <p:cNvSpPr/>
          <p:nvPr/>
        </p:nvSpPr>
        <p:spPr>
          <a:xfrm>
            <a:off x="4417313" y="1600628"/>
            <a:ext cx="486054" cy="518937"/>
          </a:xfrm>
          <a:prstGeom prst="mathPlus">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p>
        </p:txBody>
      </p:sp>
      <p:sp>
        <p:nvSpPr>
          <p:cNvPr id="34" name="7 CuadroTexto">
            <a:extLst>
              <a:ext uri="{FF2B5EF4-FFF2-40B4-BE49-F238E27FC236}">
                <a16:creationId xmlns:a16="http://schemas.microsoft.com/office/drawing/2014/main" id="{15473486-5557-46F6-58EE-BD093F4A49A4}"/>
              </a:ext>
            </a:extLst>
          </p:cNvPr>
          <p:cNvSpPr txBox="1"/>
          <p:nvPr/>
        </p:nvSpPr>
        <p:spPr>
          <a:xfrm>
            <a:off x="5086490" y="1555120"/>
            <a:ext cx="1392726" cy="584775"/>
          </a:xfrm>
          <a:prstGeom prst="rect">
            <a:avLst/>
          </a:prstGeom>
          <a:noFill/>
        </p:spPr>
        <p:txBody>
          <a:bodyPr wrap="square" rtlCol="0">
            <a:spAutoFit/>
          </a:bodyPr>
          <a:lstStyle/>
          <a:p>
            <a:r>
              <a:rPr lang="es-PE" sz="1600" b="1" dirty="0">
                <a:solidFill>
                  <a:schemeClr val="bg1"/>
                </a:solidFill>
                <a:latin typeface="Calibri" panose="020F0502020204030204" pitchFamily="34" charset="0"/>
                <a:cs typeface="Calibri" panose="020F0502020204030204" pitchFamily="34" charset="0"/>
              </a:rPr>
              <a:t>Reserva de Contingencia</a:t>
            </a:r>
            <a:endParaRPr lang="es-ES" sz="1600" b="1" dirty="0">
              <a:solidFill>
                <a:schemeClr val="bg1"/>
              </a:solidFill>
              <a:latin typeface="Calibri" panose="020F0502020204030204" pitchFamily="34" charset="0"/>
              <a:cs typeface="Calibri" panose="020F0502020204030204" pitchFamily="34" charset="0"/>
            </a:endParaRPr>
          </a:p>
        </p:txBody>
      </p:sp>
      <p:sp>
        <p:nvSpPr>
          <p:cNvPr id="35" name="8 Más">
            <a:extLst>
              <a:ext uri="{FF2B5EF4-FFF2-40B4-BE49-F238E27FC236}">
                <a16:creationId xmlns:a16="http://schemas.microsoft.com/office/drawing/2014/main" id="{4C310B7E-0F1A-B744-6925-6DF9F5F00306}"/>
              </a:ext>
            </a:extLst>
          </p:cNvPr>
          <p:cNvSpPr/>
          <p:nvPr/>
        </p:nvSpPr>
        <p:spPr>
          <a:xfrm>
            <a:off x="6406239" y="1600628"/>
            <a:ext cx="486054" cy="518937"/>
          </a:xfrm>
          <a:prstGeom prst="mathPlus">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p>
        </p:txBody>
      </p:sp>
      <p:sp>
        <p:nvSpPr>
          <p:cNvPr id="36" name="9 CuadroTexto">
            <a:extLst>
              <a:ext uri="{FF2B5EF4-FFF2-40B4-BE49-F238E27FC236}">
                <a16:creationId xmlns:a16="http://schemas.microsoft.com/office/drawing/2014/main" id="{559813E7-54A8-F44E-4C3C-94038EF8ACD6}"/>
              </a:ext>
            </a:extLst>
          </p:cNvPr>
          <p:cNvSpPr txBox="1"/>
          <p:nvPr/>
        </p:nvSpPr>
        <p:spPr>
          <a:xfrm>
            <a:off x="7201642" y="1555120"/>
            <a:ext cx="1204366" cy="584775"/>
          </a:xfrm>
          <a:prstGeom prst="rect">
            <a:avLst/>
          </a:prstGeom>
          <a:noFill/>
        </p:spPr>
        <p:txBody>
          <a:bodyPr wrap="square" rtlCol="0">
            <a:spAutoFit/>
          </a:bodyPr>
          <a:lstStyle/>
          <a:p>
            <a:r>
              <a:rPr lang="es-PE" sz="1600" b="1" dirty="0">
                <a:solidFill>
                  <a:schemeClr val="bg1"/>
                </a:solidFill>
                <a:latin typeface="Calibri" panose="020F0502020204030204" pitchFamily="34" charset="0"/>
                <a:cs typeface="Calibri" panose="020F0502020204030204" pitchFamily="34" charset="0"/>
              </a:rPr>
              <a:t>Reserva de Gestión</a:t>
            </a:r>
            <a:endParaRPr lang="es-ES" sz="1600" b="1" dirty="0">
              <a:solidFill>
                <a:schemeClr val="bg1"/>
              </a:solidFill>
              <a:latin typeface="Calibri" panose="020F0502020204030204" pitchFamily="34" charset="0"/>
              <a:cs typeface="Calibri" panose="020F0502020204030204" pitchFamily="34" charset="0"/>
            </a:endParaRPr>
          </a:p>
        </p:txBody>
      </p:sp>
      <p:sp>
        <p:nvSpPr>
          <p:cNvPr id="37" name="6 Flecha abajo">
            <a:extLst>
              <a:ext uri="{FF2B5EF4-FFF2-40B4-BE49-F238E27FC236}">
                <a16:creationId xmlns:a16="http://schemas.microsoft.com/office/drawing/2014/main" id="{B07A1156-415A-2E58-1783-BF4F97790F01}"/>
              </a:ext>
            </a:extLst>
          </p:cNvPr>
          <p:cNvSpPr/>
          <p:nvPr/>
        </p:nvSpPr>
        <p:spPr>
          <a:xfrm>
            <a:off x="3043577" y="2391580"/>
            <a:ext cx="648072" cy="756084"/>
          </a:xfrm>
          <a:prstGeom prst="downArrow">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p>
        </p:txBody>
      </p:sp>
      <p:sp>
        <p:nvSpPr>
          <p:cNvPr id="38" name="10 CuadroTexto">
            <a:extLst>
              <a:ext uri="{FF2B5EF4-FFF2-40B4-BE49-F238E27FC236}">
                <a16:creationId xmlns:a16="http://schemas.microsoft.com/office/drawing/2014/main" id="{F5047B04-AC31-77DC-5672-06CB09910B92}"/>
              </a:ext>
            </a:extLst>
          </p:cNvPr>
          <p:cNvSpPr txBox="1"/>
          <p:nvPr/>
        </p:nvSpPr>
        <p:spPr>
          <a:xfrm>
            <a:off x="2398671" y="3237568"/>
            <a:ext cx="1937883" cy="830997"/>
          </a:xfrm>
          <a:prstGeom prst="rect">
            <a:avLst/>
          </a:prstGeom>
          <a:noFill/>
        </p:spPr>
        <p:txBody>
          <a:bodyPr wrap="square" lIns="0" rtlCol="0">
            <a:spAutoFit/>
          </a:bodyPr>
          <a:lstStyle/>
          <a:p>
            <a:pPr algn="ctr"/>
            <a:r>
              <a:rPr lang="es-PE" sz="1600" dirty="0">
                <a:latin typeface="Calibri" panose="020F0502020204030204" pitchFamily="34" charset="0"/>
                <a:cs typeface="Calibri" panose="020F0502020204030204" pitchFamily="34" charset="0"/>
              </a:rPr>
              <a:t>Sumatoria de los Costos de todos los Paquetes de Trabajo</a:t>
            </a:r>
            <a:endParaRPr lang="es-ES" sz="1600" dirty="0">
              <a:latin typeface="Calibri" panose="020F0502020204030204" pitchFamily="34" charset="0"/>
              <a:cs typeface="Calibri" panose="020F0502020204030204" pitchFamily="34" charset="0"/>
            </a:endParaRPr>
          </a:p>
        </p:txBody>
      </p:sp>
      <p:sp>
        <p:nvSpPr>
          <p:cNvPr id="39" name="12 CuadroTexto">
            <a:extLst>
              <a:ext uri="{FF2B5EF4-FFF2-40B4-BE49-F238E27FC236}">
                <a16:creationId xmlns:a16="http://schemas.microsoft.com/office/drawing/2014/main" id="{0E9260F8-3F6F-2107-F167-4CBEA7B78BFB}"/>
              </a:ext>
            </a:extLst>
          </p:cNvPr>
          <p:cNvSpPr txBox="1"/>
          <p:nvPr/>
        </p:nvSpPr>
        <p:spPr>
          <a:xfrm>
            <a:off x="2334161" y="4394920"/>
            <a:ext cx="2066903" cy="830997"/>
          </a:xfrm>
          <a:prstGeom prst="rect">
            <a:avLst/>
          </a:prstGeom>
          <a:noFill/>
        </p:spPr>
        <p:txBody>
          <a:bodyPr wrap="square" lIns="0" rtlCol="0">
            <a:spAutoFit/>
          </a:bodyPr>
          <a:lstStyle/>
          <a:p>
            <a:pPr algn="ctr"/>
            <a:r>
              <a:rPr lang="es-PE" sz="1600" dirty="0">
                <a:latin typeface="Calibri" panose="020F0502020204030204" pitchFamily="34" charset="0"/>
                <a:cs typeface="Calibri" panose="020F0502020204030204" pitchFamily="34" charset="0"/>
              </a:rPr>
              <a:t>Sumatoria de los Costos de todas las actividades del Proyecto</a:t>
            </a:r>
            <a:endParaRPr lang="es-ES" sz="1600" dirty="0">
              <a:latin typeface="Calibri" panose="020F0502020204030204" pitchFamily="34" charset="0"/>
              <a:cs typeface="Calibri" panose="020F0502020204030204" pitchFamily="34" charset="0"/>
            </a:endParaRPr>
          </a:p>
        </p:txBody>
      </p:sp>
      <p:sp>
        <p:nvSpPr>
          <p:cNvPr id="40" name="11 CuadroTexto">
            <a:extLst>
              <a:ext uri="{FF2B5EF4-FFF2-40B4-BE49-F238E27FC236}">
                <a16:creationId xmlns:a16="http://schemas.microsoft.com/office/drawing/2014/main" id="{FFF1C298-605B-5EF2-30B5-3692428D7338}"/>
              </a:ext>
            </a:extLst>
          </p:cNvPr>
          <p:cNvSpPr txBox="1"/>
          <p:nvPr/>
        </p:nvSpPr>
        <p:spPr>
          <a:xfrm>
            <a:off x="2964128" y="3928339"/>
            <a:ext cx="806968" cy="507831"/>
          </a:xfrm>
          <a:prstGeom prst="rect">
            <a:avLst/>
          </a:prstGeom>
          <a:noFill/>
        </p:spPr>
        <p:txBody>
          <a:bodyPr wrap="square" rtlCol="0">
            <a:spAutoFit/>
          </a:bodyPr>
          <a:lstStyle/>
          <a:p>
            <a:pPr algn="ctr"/>
            <a:r>
              <a:rPr lang="es-PE" sz="2700" b="1" dirty="0">
                <a:solidFill>
                  <a:srgbClr val="EF4539"/>
                </a:solidFill>
              </a:rPr>
              <a:t>o</a:t>
            </a:r>
            <a:endParaRPr lang="es-ES" sz="2700" b="1" dirty="0">
              <a:solidFill>
                <a:srgbClr val="EF4539"/>
              </a:solidFill>
            </a:endParaRPr>
          </a:p>
        </p:txBody>
      </p:sp>
      <p:sp>
        <p:nvSpPr>
          <p:cNvPr id="41" name="14 Flecha abajo">
            <a:extLst>
              <a:ext uri="{FF2B5EF4-FFF2-40B4-BE49-F238E27FC236}">
                <a16:creationId xmlns:a16="http://schemas.microsoft.com/office/drawing/2014/main" id="{C4E50B27-EF0D-54F9-94C7-41C246CE260A}"/>
              </a:ext>
            </a:extLst>
          </p:cNvPr>
          <p:cNvSpPr/>
          <p:nvPr/>
        </p:nvSpPr>
        <p:spPr>
          <a:xfrm>
            <a:off x="5262090" y="2391580"/>
            <a:ext cx="648072" cy="756084"/>
          </a:xfrm>
          <a:prstGeom prst="downArrow">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p>
        </p:txBody>
      </p:sp>
      <p:sp>
        <p:nvSpPr>
          <p:cNvPr id="42" name="16 Flecha abajo">
            <a:extLst>
              <a:ext uri="{FF2B5EF4-FFF2-40B4-BE49-F238E27FC236}">
                <a16:creationId xmlns:a16="http://schemas.microsoft.com/office/drawing/2014/main" id="{6CC00B7C-9276-37B7-2AAC-44A6C7C3AAA9}"/>
              </a:ext>
            </a:extLst>
          </p:cNvPr>
          <p:cNvSpPr/>
          <p:nvPr/>
        </p:nvSpPr>
        <p:spPr>
          <a:xfrm>
            <a:off x="7291736" y="2391580"/>
            <a:ext cx="648072" cy="756084"/>
          </a:xfrm>
          <a:prstGeom prst="downArrow">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p>
        </p:txBody>
      </p:sp>
      <p:sp>
        <p:nvSpPr>
          <p:cNvPr id="43" name="10 CuadroTexto">
            <a:extLst>
              <a:ext uri="{FF2B5EF4-FFF2-40B4-BE49-F238E27FC236}">
                <a16:creationId xmlns:a16="http://schemas.microsoft.com/office/drawing/2014/main" id="{5E0EDE2E-7E26-68A0-D0F8-8B14C3D75D61}"/>
              </a:ext>
            </a:extLst>
          </p:cNvPr>
          <p:cNvSpPr txBox="1"/>
          <p:nvPr/>
        </p:nvSpPr>
        <p:spPr>
          <a:xfrm>
            <a:off x="4724607" y="3283735"/>
            <a:ext cx="1723037" cy="1569660"/>
          </a:xfrm>
          <a:prstGeom prst="rect">
            <a:avLst/>
          </a:prstGeom>
          <a:noFill/>
        </p:spPr>
        <p:txBody>
          <a:bodyPr wrap="square" lIns="0" rtlCol="0">
            <a:spAutoFit/>
          </a:bodyPr>
          <a:lstStyle/>
          <a:p>
            <a:pPr algn="ctr"/>
            <a:r>
              <a:rPr lang="es-PE" sz="1600" dirty="0">
                <a:latin typeface="Calibri" panose="020F0502020204030204" pitchFamily="34" charset="0"/>
                <a:cs typeface="Calibri" panose="020F0502020204030204" pitchFamily="34" charset="0"/>
              </a:rPr>
              <a:t>Fondos asignados para </a:t>
            </a:r>
            <a:r>
              <a:rPr lang="es-PE" sz="1600" b="1" dirty="0">
                <a:solidFill>
                  <a:srgbClr val="EF4539"/>
                </a:solidFill>
                <a:latin typeface="Calibri" panose="020F0502020204030204" pitchFamily="34" charset="0"/>
                <a:cs typeface="Calibri" panose="020F0502020204030204" pitchFamily="34" charset="0"/>
              </a:rPr>
              <a:t>solventar riesgos conocidos </a:t>
            </a:r>
            <a:r>
              <a:rPr lang="es-PE" sz="1600" dirty="0">
                <a:latin typeface="Calibri" panose="020F0502020204030204" pitchFamily="34" charset="0"/>
                <a:cs typeface="Calibri" panose="020F0502020204030204" pitchFamily="34" charset="0"/>
              </a:rPr>
              <a:t>que se materializan durante la vida del proyecto</a:t>
            </a:r>
            <a:endParaRPr lang="es-ES" sz="1600" dirty="0">
              <a:latin typeface="Calibri" panose="020F0502020204030204" pitchFamily="34" charset="0"/>
              <a:cs typeface="Calibri" panose="020F0502020204030204" pitchFamily="34" charset="0"/>
            </a:endParaRPr>
          </a:p>
        </p:txBody>
      </p:sp>
      <p:sp>
        <p:nvSpPr>
          <p:cNvPr id="44" name="10 CuadroTexto">
            <a:extLst>
              <a:ext uri="{FF2B5EF4-FFF2-40B4-BE49-F238E27FC236}">
                <a16:creationId xmlns:a16="http://schemas.microsoft.com/office/drawing/2014/main" id="{2FF01FB4-4CE2-0C53-630D-3B1004926FA7}"/>
              </a:ext>
            </a:extLst>
          </p:cNvPr>
          <p:cNvSpPr txBox="1"/>
          <p:nvPr/>
        </p:nvSpPr>
        <p:spPr>
          <a:xfrm>
            <a:off x="6690668" y="3283735"/>
            <a:ext cx="1942860" cy="1323439"/>
          </a:xfrm>
          <a:prstGeom prst="rect">
            <a:avLst/>
          </a:prstGeom>
          <a:noFill/>
        </p:spPr>
        <p:txBody>
          <a:bodyPr wrap="square" lIns="0" rtlCol="0">
            <a:spAutoFit/>
          </a:bodyPr>
          <a:lstStyle/>
          <a:p>
            <a:pPr algn="ctr"/>
            <a:r>
              <a:rPr lang="es-PE" sz="1600" dirty="0">
                <a:latin typeface="Calibri" panose="020F0502020204030204" pitchFamily="34" charset="0"/>
                <a:cs typeface="Calibri" panose="020F0502020204030204" pitchFamily="34" charset="0"/>
              </a:rPr>
              <a:t>Fondos asignados para </a:t>
            </a:r>
            <a:r>
              <a:rPr lang="es-PE" sz="1600" b="1" dirty="0">
                <a:solidFill>
                  <a:srgbClr val="EF4539"/>
                </a:solidFill>
                <a:latin typeface="Calibri" panose="020F0502020204030204" pitchFamily="34" charset="0"/>
                <a:cs typeface="Calibri" panose="020F0502020204030204" pitchFamily="34" charset="0"/>
              </a:rPr>
              <a:t>solventar riesgos desconocidos </a:t>
            </a:r>
            <a:r>
              <a:rPr lang="es-PE" sz="1600" dirty="0">
                <a:latin typeface="Calibri" panose="020F0502020204030204" pitchFamily="34" charset="0"/>
                <a:cs typeface="Calibri" panose="020F0502020204030204" pitchFamily="34" charset="0"/>
              </a:rPr>
              <a:t>que se materializan durante la vida del proyecto</a:t>
            </a:r>
            <a:endParaRPr lang="es-ES" sz="16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BD3EB1A9-EB59-84D9-A4FB-69553BE6A3EE}"/>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ECUACIÓN DEL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427713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500"/>
                                        <p:tgtEl>
                                          <p:spTgt spid="4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p:bldP spid="39" grpId="0"/>
      <p:bldP spid="40" grpId="0"/>
      <p:bldP spid="41" grpId="0" animBg="1"/>
      <p:bldP spid="42" grpId="0" animBg="1"/>
      <p:bldP spid="43" grpId="0"/>
      <p:bldP spid="4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088B1-DBD4-538D-53FF-7B8AD71555DA}"/>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4577AD8F-2EA9-B65C-519E-AA7C87B41288}"/>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F0EFFE4-8341-5A90-AED6-0D1FCC88AAC8}"/>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PASO A PASO PARA </a:t>
            </a:r>
            <a:br>
              <a:rPr lang="es-MX" sz="2800" b="1" dirty="0">
                <a:solidFill>
                  <a:schemeClr val="bg1"/>
                </a:solidFill>
                <a:latin typeface="Graphik Bold" panose="020B0503030202060203" pitchFamily="34" charset="77"/>
              </a:rPr>
            </a:br>
            <a:r>
              <a:rPr lang="es-MX" sz="2800" b="1" dirty="0">
                <a:solidFill>
                  <a:schemeClr val="bg1"/>
                </a:solidFill>
                <a:latin typeface="Graphik Bold" panose="020B0503030202060203" pitchFamily="34" charset="77"/>
              </a:rPr>
              <a:t>ELABORAR PRESUPUESTO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C1EB152F-D898-E3DE-6F35-A66D31582C5A}"/>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13256696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3 CuadroTexto">
            <a:extLst>
              <a:ext uri="{FF2B5EF4-FFF2-40B4-BE49-F238E27FC236}">
                <a16:creationId xmlns:a16="http://schemas.microsoft.com/office/drawing/2014/main" id="{034E0D94-0601-56D6-5227-D8C5B6C5D045}"/>
              </a:ext>
            </a:extLst>
          </p:cNvPr>
          <p:cNvSpPr txBox="1"/>
          <p:nvPr/>
        </p:nvSpPr>
        <p:spPr>
          <a:xfrm>
            <a:off x="504181" y="1502863"/>
            <a:ext cx="7776864" cy="1107996"/>
          </a:xfrm>
          <a:prstGeom prst="rect">
            <a:avLst/>
          </a:prstGeom>
          <a:noFill/>
        </p:spPr>
        <p:txBody>
          <a:bodyPr wrap="square" lIns="36000" tIns="0" rIns="0" bIns="0" rtlCol="0">
            <a:spAutoFit/>
          </a:bodyPr>
          <a:lstStyle/>
          <a:p>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a:p>
            <a:r>
              <a:rPr lang="es-PE" b="1" dirty="0">
                <a:solidFill>
                  <a:srgbClr val="EF4539"/>
                </a:solidFill>
                <a:latin typeface="Graphik Bold" panose="020B0503030202060203" pitchFamily="34" charset="77"/>
                <a:ea typeface="Arial"/>
                <a:cs typeface="Calibri" panose="020F0502020204030204" pitchFamily="34" charset="0"/>
                <a:sym typeface="Arial"/>
              </a:rPr>
              <a:t>+ 02. </a:t>
            </a:r>
            <a:r>
              <a:rPr lang="es-PE" b="1" dirty="0">
                <a:solidFill>
                  <a:srgbClr val="EF4539"/>
                </a:solidFill>
                <a:latin typeface="Graphik Bold" panose="020B0503030202060203" pitchFamily="34" charset="77"/>
                <a:cs typeface="Calibri" panose="020F0502020204030204" pitchFamily="34" charset="0"/>
              </a:rPr>
              <a:t>Determinar el presupuesto.</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p:txBody>
      </p:sp>
      <p:sp>
        <p:nvSpPr>
          <p:cNvPr id="4" name="Rectangle 5">
            <a:extLst>
              <a:ext uri="{FF2B5EF4-FFF2-40B4-BE49-F238E27FC236}">
                <a16:creationId xmlns:a16="http://schemas.microsoft.com/office/drawing/2014/main" id="{A8722706-8315-922D-5CB2-8F89D86C77BF}"/>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7" name="CuadroTexto 6">
            <a:extLst>
              <a:ext uri="{FF2B5EF4-FFF2-40B4-BE49-F238E27FC236}">
                <a16:creationId xmlns:a16="http://schemas.microsoft.com/office/drawing/2014/main" id="{69544ECD-B05C-E6C6-3C3C-5A2DC5245BFC}"/>
              </a:ext>
            </a:extLst>
          </p:cNvPr>
          <p:cNvSpPr txBox="1"/>
          <p:nvPr/>
        </p:nvSpPr>
        <p:spPr>
          <a:xfrm>
            <a:off x="503238" y="912813"/>
            <a:ext cx="4572000" cy="276999"/>
          </a:xfrm>
          <a:prstGeom prst="rect">
            <a:avLst/>
          </a:prstGeom>
          <a:noFill/>
        </p:spPr>
        <p:txBody>
          <a:bodyPr wrap="square" lIns="0" tIns="0" rIns="0" bIns="0">
            <a:spAutoFit/>
          </a:bodyPr>
          <a:lstStyle/>
          <a:p>
            <a:r>
              <a:rPr lang="es-PE" sz="1800" b="1" dirty="0">
                <a:latin typeface="Calibri" panose="020F0502020204030204" pitchFamily="34" charset="0"/>
                <a:cs typeface="Calibri" panose="020F0502020204030204" pitchFamily="34" charset="0"/>
              </a:rPr>
              <a:t>PASOS PARA ELABORAR UN PRESUPUESTO </a:t>
            </a:r>
          </a:p>
        </p:txBody>
      </p:sp>
    </p:spTree>
    <p:extLst>
      <p:ext uri="{BB962C8B-B14F-4D97-AF65-F5344CB8AC3E}">
        <p14:creationId xmlns:p14="http://schemas.microsoft.com/office/powerpoint/2010/main" val="1427480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80FD12F-0C96-5D03-2656-79F0CA565A6D}"/>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7" name="CuadroTexto 6">
            <a:extLst>
              <a:ext uri="{FF2B5EF4-FFF2-40B4-BE49-F238E27FC236}">
                <a16:creationId xmlns:a16="http://schemas.microsoft.com/office/drawing/2014/main" id="{17CCE34D-41CC-862D-B6FB-4E32296B14C2}"/>
              </a:ext>
            </a:extLst>
          </p:cNvPr>
          <p:cNvSpPr txBox="1"/>
          <p:nvPr/>
        </p:nvSpPr>
        <p:spPr>
          <a:xfrm>
            <a:off x="503238" y="912813"/>
            <a:ext cx="4572000" cy="276999"/>
          </a:xfrm>
          <a:prstGeom prst="rect">
            <a:avLst/>
          </a:prstGeom>
          <a:noFill/>
        </p:spPr>
        <p:txBody>
          <a:bodyPr wrap="square" lIns="0" tIns="0" rIns="0" bIns="0">
            <a:spAutoFit/>
          </a:bodyPr>
          <a:lstStyle/>
          <a:p>
            <a:r>
              <a:rPr lang="es-PE" sz="1800" b="1" dirty="0">
                <a:latin typeface="Calibri" panose="020F0502020204030204" pitchFamily="34" charset="0"/>
                <a:cs typeface="Calibri" panose="020F0502020204030204" pitchFamily="34" charset="0"/>
              </a:rPr>
              <a:t>PASOS PARA ELABORAR UN PRESUPUESTO </a:t>
            </a:r>
          </a:p>
        </p:txBody>
      </p:sp>
      <p:sp>
        <p:nvSpPr>
          <p:cNvPr id="8" name="3 CuadroTexto">
            <a:extLst>
              <a:ext uri="{FF2B5EF4-FFF2-40B4-BE49-F238E27FC236}">
                <a16:creationId xmlns:a16="http://schemas.microsoft.com/office/drawing/2014/main" id="{BF05027A-4540-1C09-C4B3-D543CA479BA7}"/>
              </a:ext>
            </a:extLst>
          </p:cNvPr>
          <p:cNvSpPr txBox="1"/>
          <p:nvPr/>
        </p:nvSpPr>
        <p:spPr>
          <a:xfrm>
            <a:off x="504181" y="1502863"/>
            <a:ext cx="7776864" cy="1107996"/>
          </a:xfrm>
          <a:prstGeom prst="rect">
            <a:avLst/>
          </a:prstGeom>
          <a:noFill/>
        </p:spPr>
        <p:txBody>
          <a:bodyPr wrap="square" lIns="36000" tIns="0" rIns="0" bIns="0" rtlCol="0">
            <a:spAutoFit/>
          </a:bodyPr>
          <a:lstStyle/>
          <a:p>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a:p>
            <a:r>
              <a:rPr lang="es-PE" b="1" dirty="0">
                <a:solidFill>
                  <a:schemeClr val="bg1">
                    <a:lumMod val="85000"/>
                  </a:schemeClr>
                </a:solidFill>
                <a:latin typeface="Graphik Bold" panose="020B0503030202060203" pitchFamily="34" charset="77"/>
                <a:ea typeface="Arial"/>
                <a:cs typeface="Calibri" panose="020F0502020204030204" pitchFamily="34" charset="0"/>
                <a:sym typeface="Arial"/>
              </a:rPr>
              <a:t>+ 02. </a:t>
            </a:r>
            <a:r>
              <a:rPr lang="es-PE" b="1" dirty="0">
                <a:solidFill>
                  <a:schemeClr val="bg1">
                    <a:lumMod val="85000"/>
                  </a:schemeClr>
                </a:solidFill>
                <a:latin typeface="Graphik Bold" panose="020B0503030202060203" pitchFamily="34" charset="77"/>
                <a:cs typeface="Calibri" panose="020F0502020204030204" pitchFamily="34" charset="0"/>
              </a:rPr>
              <a:t>Determinar el presupuesto.</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p:txBody>
      </p:sp>
    </p:spTree>
    <p:extLst>
      <p:ext uri="{BB962C8B-B14F-4D97-AF65-F5344CB8AC3E}">
        <p14:creationId xmlns:p14="http://schemas.microsoft.com/office/powerpoint/2010/main" val="1631483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7EF39C6-7FF0-681A-57A8-F2551AA363A3}"/>
              </a:ext>
            </a:extLst>
          </p:cNvPr>
          <p:cNvSpPr txBox="1"/>
          <p:nvPr/>
        </p:nvSpPr>
        <p:spPr>
          <a:xfrm>
            <a:off x="503239" y="912813"/>
            <a:ext cx="8055546" cy="2800767"/>
          </a:xfrm>
          <a:prstGeom prst="rect">
            <a:avLst/>
          </a:prstGeom>
          <a:noFill/>
        </p:spPr>
        <p:txBody>
          <a:bodyPr wrap="square" lIns="0" tIns="0" rIns="0" bIns="0" rtlCol="0">
            <a:spAutoFit/>
          </a:bodyPr>
          <a:lstStyle/>
          <a:p>
            <a:pPr>
              <a:spcAft>
                <a:spcPts val="600"/>
              </a:spcAft>
            </a:pPr>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Objetivo</a:t>
            </a:r>
            <a:r>
              <a:rPr lang="es-MX" sz="1600" dirty="0">
                <a:latin typeface="Calibri" panose="020F0502020204030204" pitchFamily="34" charset="0"/>
                <a:cs typeface="Calibri" panose="020F0502020204030204" pitchFamily="34" charset="0"/>
              </a:rPr>
              <a:t>: Desarrollar una aproximación a los costos de los recursos necesarios para completar las actividades del proyecto. Esto incluye estimar todos los costos, como materiales, mano de obra, equipos, servicios, instalaciones, entre otros.</a:t>
            </a:r>
          </a:p>
          <a:p>
            <a:pPr marL="401638" indent="-2190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Técnicas y Herramientas</a:t>
            </a:r>
            <a:r>
              <a:rPr lang="es-MX" sz="1600" dirty="0">
                <a:latin typeface="Calibri" panose="020F0502020204030204" pitchFamily="34" charset="0"/>
                <a:cs typeface="Calibri" panose="020F0502020204030204" pitchFamily="34" charset="0"/>
              </a:rPr>
              <a:t>: Estimación análoga, estimación paramétrica, estimación ascendente, estimación por tres valores (PERT), análisis de reservas, </a:t>
            </a:r>
            <a:r>
              <a:rPr lang="es-MX" sz="1600" i="1" dirty="0">
                <a:latin typeface="Calibri" panose="020F0502020204030204" pitchFamily="34" charset="0"/>
                <a:cs typeface="Calibri" panose="020F0502020204030204" pitchFamily="34" charset="0"/>
              </a:rPr>
              <a:t>software</a:t>
            </a:r>
            <a:r>
              <a:rPr lang="es-MX" sz="1600" dirty="0">
                <a:latin typeface="Calibri" panose="020F0502020204030204" pitchFamily="34" charset="0"/>
                <a:cs typeface="Calibri" panose="020F0502020204030204" pitchFamily="34" charset="0"/>
              </a:rPr>
              <a:t> de gestión de proyectos, y opiniones de expertos.</a:t>
            </a:r>
          </a:p>
          <a:p>
            <a:pPr marL="401638" indent="-2190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Resultados</a:t>
            </a:r>
            <a:r>
              <a:rPr lang="es-MX" sz="1600" dirty="0">
                <a:latin typeface="Calibri" panose="020F0502020204030204" pitchFamily="34" charset="0"/>
                <a:cs typeface="Calibri" panose="020F0502020204030204" pitchFamily="34" charset="0"/>
              </a:rPr>
              <a:t>: Estimaciones de costos para cada actividad, base de las estimaciones (justificación de las mismas), y actualizaciones a los documentos del proyecto.</a:t>
            </a:r>
            <a:endParaRPr lang="es-PE" sz="1600" dirty="0">
              <a:latin typeface="Calibri" panose="020F0502020204030204" pitchFamily="34" charset="0"/>
              <a:cs typeface="Calibri" panose="020F0502020204030204" pitchFamily="34" charset="0"/>
            </a:endParaRPr>
          </a:p>
        </p:txBody>
      </p:sp>
      <p:sp>
        <p:nvSpPr>
          <p:cNvPr id="5" name="Rectangle 5">
            <a:extLst>
              <a:ext uri="{FF2B5EF4-FFF2-40B4-BE49-F238E27FC236}">
                <a16:creationId xmlns:a16="http://schemas.microsoft.com/office/drawing/2014/main" id="{988247A6-8094-3CFA-65F7-1EAA594AFA0C}"/>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2946630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a 4">
            <a:extLst>
              <a:ext uri="{FF2B5EF4-FFF2-40B4-BE49-F238E27FC236}">
                <a16:creationId xmlns:a16="http://schemas.microsoft.com/office/drawing/2014/main" id="{918F9102-8D47-47EB-068D-37F94EF73C53}"/>
              </a:ext>
            </a:extLst>
          </p:cNvPr>
          <p:cNvGraphicFramePr>
            <a:graphicFrameLocks noGrp="1"/>
          </p:cNvGraphicFramePr>
          <p:nvPr>
            <p:extLst>
              <p:ext uri="{D42A27DB-BD31-4B8C-83A1-F6EECF244321}">
                <p14:modId xmlns:p14="http://schemas.microsoft.com/office/powerpoint/2010/main" val="3835739982"/>
              </p:ext>
            </p:extLst>
          </p:nvPr>
        </p:nvGraphicFramePr>
        <p:xfrm>
          <a:off x="503879" y="1360075"/>
          <a:ext cx="3888733" cy="1497425"/>
        </p:xfrm>
        <a:graphic>
          <a:graphicData uri="http://schemas.openxmlformats.org/drawingml/2006/table">
            <a:tbl>
              <a:tblPr/>
              <a:tblGrid>
                <a:gridCol w="113918">
                  <a:extLst>
                    <a:ext uri="{9D8B030D-6E8A-4147-A177-3AD203B41FA5}">
                      <a16:colId xmlns:a16="http://schemas.microsoft.com/office/drawing/2014/main" val="2016755486"/>
                    </a:ext>
                  </a:extLst>
                </a:gridCol>
                <a:gridCol w="264082">
                  <a:extLst>
                    <a:ext uri="{9D8B030D-6E8A-4147-A177-3AD203B41FA5}">
                      <a16:colId xmlns:a16="http://schemas.microsoft.com/office/drawing/2014/main" val="2723566248"/>
                    </a:ext>
                  </a:extLst>
                </a:gridCol>
                <a:gridCol w="333985">
                  <a:extLst>
                    <a:ext uri="{9D8B030D-6E8A-4147-A177-3AD203B41FA5}">
                      <a16:colId xmlns:a16="http://schemas.microsoft.com/office/drawing/2014/main" val="1185271101"/>
                    </a:ext>
                  </a:extLst>
                </a:gridCol>
                <a:gridCol w="2438872">
                  <a:extLst>
                    <a:ext uri="{9D8B030D-6E8A-4147-A177-3AD203B41FA5}">
                      <a16:colId xmlns:a16="http://schemas.microsoft.com/office/drawing/2014/main" val="2863042323"/>
                    </a:ext>
                  </a:extLst>
                </a:gridCol>
                <a:gridCol w="737876">
                  <a:extLst>
                    <a:ext uri="{9D8B030D-6E8A-4147-A177-3AD203B41FA5}">
                      <a16:colId xmlns:a16="http://schemas.microsoft.com/office/drawing/2014/main" val="751294625"/>
                    </a:ext>
                  </a:extLst>
                </a:gridCol>
              </a:tblGrid>
              <a:tr h="299485">
                <a:tc>
                  <a:txBody>
                    <a:bodyPr/>
                    <a:lstStyle/>
                    <a:p>
                      <a:pPr algn="r" fontAlgn="b"/>
                      <a:r>
                        <a:rPr lang="es-PE" sz="1100" b="1" i="0" u="none" strike="noStrike" dirty="0">
                          <a:solidFill>
                            <a:srgbClr val="FFFFFF"/>
                          </a:solidFill>
                          <a:effectLst/>
                          <a:latin typeface="Calibri" panose="020F0502020204030204" pitchFamily="34" charset="0"/>
                        </a:rPr>
                        <a:t>4</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1100" b="1" i="0" u="none" strike="noStrike" dirty="0">
                          <a:solidFill>
                            <a:srgbClr val="FFFFFF"/>
                          </a:solidFill>
                          <a:effectLst/>
                          <a:latin typeface="Calibri" panose="020F0502020204030204" pitchFamily="34" charset="0"/>
                        </a:rPr>
                        <a:t>Construcción</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l" fontAlgn="b"/>
                      <a:r>
                        <a:rPr lang="es-PE" sz="1100" b="1" i="0" u="none" strike="noStrike" dirty="0">
                          <a:solidFill>
                            <a:srgbClr val="FFFFFF"/>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1824782981"/>
                  </a:ext>
                </a:extLst>
              </a:tr>
              <a:tr h="299485">
                <a:tc>
                  <a:txBody>
                    <a:bodyPr/>
                    <a:lstStyle/>
                    <a:p>
                      <a:pPr algn="l" fontAlgn="b"/>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a:txBody>
                    <a:bodyPr/>
                    <a:lstStyle/>
                    <a:p>
                      <a:pPr algn="l" fontAlgn="b"/>
                      <a:r>
                        <a:rPr lang="es-PE" sz="1100" b="1" i="0" u="none" strike="noStrike" dirty="0">
                          <a:solidFill>
                            <a:srgbClr val="000000"/>
                          </a:solidFill>
                          <a:effectLst/>
                          <a:latin typeface="Calibri" panose="020F0502020204030204" pitchFamily="34" charset="0"/>
                        </a:rPr>
                        <a:t>4.1.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gridSpan="2">
                  <a:txBody>
                    <a:bodyPr/>
                    <a:lstStyle/>
                    <a:p>
                      <a:pPr algn="l" fontAlgn="b"/>
                      <a:r>
                        <a:rPr lang="es-PE" sz="1100" b="1" i="0" u="none" strike="noStrike" dirty="0">
                          <a:solidFill>
                            <a:srgbClr val="000000"/>
                          </a:solidFill>
                          <a:effectLst/>
                          <a:latin typeface="Calibri" panose="020F0502020204030204" pitchFamily="34" charset="0"/>
                        </a:rPr>
                        <a:t>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hMerge="1">
                  <a:txBody>
                    <a:bodyPr/>
                    <a:lstStyle/>
                    <a:p>
                      <a:endParaRPr lang="es-PE"/>
                    </a:p>
                  </a:txBody>
                  <a:tcPr/>
                </a:tc>
                <a:tc>
                  <a:txBody>
                    <a:bodyPr/>
                    <a:lstStyle/>
                    <a:p>
                      <a:pPr algn="ctr" fontAlgn="ctr"/>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extLst>
                  <a:ext uri="{0D108BD9-81ED-4DB2-BD59-A6C34878D82A}">
                    <a16:rowId xmlns:a16="http://schemas.microsoft.com/office/drawing/2014/main" val="206718199"/>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Hacer zanjas sobre 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15d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5733471"/>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4.1.2.</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Alquilar volquete de 2 toneladas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2d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27682965"/>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4.1.3.</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1100" b="0" i="0" u="none" strike="noStrike" dirty="0">
                          <a:solidFill>
                            <a:srgbClr val="000000"/>
                          </a:solidFill>
                          <a:effectLst/>
                          <a:latin typeface="Calibri" panose="020F0502020204030204" pitchFamily="34" charset="0"/>
                        </a:rPr>
                        <a:t>Contratar Maestro de Obras y Obreros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dirty="0">
                          <a:solidFill>
                            <a:srgbClr val="000000"/>
                          </a:solidFill>
                          <a:effectLst/>
                          <a:latin typeface="Calibri" panose="020F0502020204030204" pitchFamily="34" charset="0"/>
                        </a:rPr>
                        <a:t>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7162245"/>
                  </a:ext>
                </a:extLst>
              </a:tr>
            </a:tbl>
          </a:graphicData>
        </a:graphic>
      </p:graphicFrame>
      <p:sp>
        <p:nvSpPr>
          <p:cNvPr id="3" name="Rectangle 5">
            <a:extLst>
              <a:ext uri="{FF2B5EF4-FFF2-40B4-BE49-F238E27FC236}">
                <a16:creationId xmlns:a16="http://schemas.microsoft.com/office/drawing/2014/main" id="{00D1AE5A-2B95-D515-CDDC-556F1D2F4298}"/>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7" name="CuadroTexto 6">
            <a:extLst>
              <a:ext uri="{FF2B5EF4-FFF2-40B4-BE49-F238E27FC236}">
                <a16:creationId xmlns:a16="http://schemas.microsoft.com/office/drawing/2014/main" id="{C29A7961-EC0C-FF70-2C20-50DF6CA25870}"/>
              </a:ext>
            </a:extLst>
          </p:cNvPr>
          <p:cNvSpPr txBox="1"/>
          <p:nvPr/>
        </p:nvSpPr>
        <p:spPr>
          <a:xfrm>
            <a:off x="503239" y="912813"/>
            <a:ext cx="8055546" cy="276999"/>
          </a:xfrm>
          <a:prstGeom prst="rect">
            <a:avLst/>
          </a:prstGeom>
          <a:noFill/>
        </p:spPr>
        <p:txBody>
          <a:bodyPr wrap="square" lIns="0" tIns="0" rIns="0" bIns="0" rtlCol="0">
            <a:spAutoFit/>
          </a:bodyPr>
          <a:lstStyle/>
          <a:p>
            <a:pPr>
              <a:spcAft>
                <a:spcPts val="600"/>
              </a:spcAft>
            </a:pPr>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endParaRPr lang="es-PE" sz="1600" dirty="0">
              <a:latin typeface="Calibri" panose="020F0502020204030204" pitchFamily="34" charset="0"/>
              <a:cs typeface="Calibri" panose="020F0502020204030204" pitchFamily="34" charset="0"/>
            </a:endParaRPr>
          </a:p>
        </p:txBody>
      </p:sp>
      <p:sp>
        <p:nvSpPr>
          <p:cNvPr id="8" name="Rectángulo redondeado 7">
            <a:extLst>
              <a:ext uri="{FF2B5EF4-FFF2-40B4-BE49-F238E27FC236}">
                <a16:creationId xmlns:a16="http://schemas.microsoft.com/office/drawing/2014/main" id="{69AA7C6B-7238-6F18-9E8B-3C584553A55F}"/>
              </a:ext>
            </a:extLst>
          </p:cNvPr>
          <p:cNvSpPr/>
          <p:nvPr/>
        </p:nvSpPr>
        <p:spPr>
          <a:xfrm>
            <a:off x="4730750" y="912813"/>
            <a:ext cx="3944938" cy="4321175"/>
          </a:xfrm>
          <a:prstGeom prst="roundRect">
            <a:avLst>
              <a:gd name="adj" fmla="val 4382"/>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108000" tIns="144000" rIns="144000" rtlCol="0" anchor="t"/>
          <a:lstStyle/>
          <a:p>
            <a:pPr marL="182563" indent="-182563">
              <a:buFont typeface="Arial" panose="020B0604020202020204" pitchFamily="34" charset="0"/>
              <a:buChar char="•"/>
            </a:pPr>
            <a:r>
              <a:rPr lang="es-MX" sz="1600" dirty="0">
                <a:solidFill>
                  <a:schemeClr val="tx1"/>
                </a:solidFill>
                <a:latin typeface="Calibri" panose="020F0502020204030204" pitchFamily="34" charset="0"/>
                <a:cs typeface="Calibri" panose="020F0502020204030204" pitchFamily="34" charset="0"/>
              </a:rPr>
              <a:t>Primero, se estiman los costos de todos los recursos necesarios para lograr cada una de las actividades. </a:t>
            </a:r>
          </a:p>
          <a:p>
            <a:pPr marL="182563" indent="-182563">
              <a:buFont typeface="Arial" panose="020B0604020202020204" pitchFamily="34" charset="0"/>
              <a:buChar char="•"/>
            </a:pPr>
            <a:endParaRPr lang="es-MX" sz="1600" dirty="0">
              <a:solidFill>
                <a:schemeClr val="tx1"/>
              </a:solidFill>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600" dirty="0">
                <a:solidFill>
                  <a:schemeClr val="tx1"/>
                </a:solidFill>
                <a:latin typeface="Calibri" panose="020F0502020204030204" pitchFamily="34" charset="0"/>
                <a:cs typeface="Calibri" panose="020F0502020204030204" pitchFamily="34" charset="0"/>
              </a:rPr>
              <a:t>Por ello, se consulta al cronograma para realizar la estimación de cada una de las actividades.</a:t>
            </a:r>
          </a:p>
          <a:p>
            <a:pPr marL="182563" indent="-182563">
              <a:buFont typeface="Arial" panose="020B0604020202020204" pitchFamily="34" charset="0"/>
              <a:buChar char="•"/>
            </a:pPr>
            <a:endParaRPr lang="es-MX" sz="1600" dirty="0">
              <a:solidFill>
                <a:schemeClr val="tx1"/>
              </a:solidFill>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600" dirty="0">
                <a:solidFill>
                  <a:schemeClr val="tx1"/>
                </a:solidFill>
                <a:latin typeface="Calibri" panose="020F0502020204030204" pitchFamily="34" charset="0"/>
                <a:cs typeface="Calibri" panose="020F0502020204030204" pitchFamily="34" charset="0"/>
              </a:rPr>
              <a:t>En este ejercicio se tomará un fragmento de actividades de un cronograma de ejemplo.</a:t>
            </a:r>
            <a:endParaRPr lang="es-PE" sz="16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3874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a 7">
            <a:extLst>
              <a:ext uri="{FF2B5EF4-FFF2-40B4-BE49-F238E27FC236}">
                <a16:creationId xmlns:a16="http://schemas.microsoft.com/office/drawing/2014/main" id="{0DA1D903-20FF-663D-EC43-D226FE7775AD}"/>
              </a:ext>
            </a:extLst>
          </p:cNvPr>
          <p:cNvGraphicFramePr>
            <a:graphicFrameLocks noGrp="1"/>
          </p:cNvGraphicFramePr>
          <p:nvPr>
            <p:extLst>
              <p:ext uri="{D42A27DB-BD31-4B8C-83A1-F6EECF244321}">
                <p14:modId xmlns:p14="http://schemas.microsoft.com/office/powerpoint/2010/main" val="3384070638"/>
              </p:ext>
            </p:extLst>
          </p:nvPr>
        </p:nvGraphicFramePr>
        <p:xfrm>
          <a:off x="5374943" y="1144458"/>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Excavadora por 15d</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Excavadora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graphicFrame>
        <p:nvGraphicFramePr>
          <p:cNvPr id="5" name="Tabla 4">
            <a:extLst>
              <a:ext uri="{FF2B5EF4-FFF2-40B4-BE49-F238E27FC236}">
                <a16:creationId xmlns:a16="http://schemas.microsoft.com/office/drawing/2014/main" id="{F44C953B-9B89-E4C0-E2C9-760CAC30F3A6}"/>
              </a:ext>
            </a:extLst>
          </p:cNvPr>
          <p:cNvGraphicFramePr>
            <a:graphicFrameLocks noGrp="1"/>
          </p:cNvGraphicFramePr>
          <p:nvPr>
            <p:extLst>
              <p:ext uri="{D42A27DB-BD31-4B8C-83A1-F6EECF244321}">
                <p14:modId xmlns:p14="http://schemas.microsoft.com/office/powerpoint/2010/main" val="984216603"/>
              </p:ext>
            </p:extLst>
          </p:nvPr>
        </p:nvGraphicFramePr>
        <p:xfrm>
          <a:off x="503879" y="1360075"/>
          <a:ext cx="3888733" cy="1497425"/>
        </p:xfrm>
        <a:graphic>
          <a:graphicData uri="http://schemas.openxmlformats.org/drawingml/2006/table">
            <a:tbl>
              <a:tblPr/>
              <a:tblGrid>
                <a:gridCol w="113918">
                  <a:extLst>
                    <a:ext uri="{9D8B030D-6E8A-4147-A177-3AD203B41FA5}">
                      <a16:colId xmlns:a16="http://schemas.microsoft.com/office/drawing/2014/main" val="2016755486"/>
                    </a:ext>
                  </a:extLst>
                </a:gridCol>
                <a:gridCol w="264082">
                  <a:extLst>
                    <a:ext uri="{9D8B030D-6E8A-4147-A177-3AD203B41FA5}">
                      <a16:colId xmlns:a16="http://schemas.microsoft.com/office/drawing/2014/main" val="2723566248"/>
                    </a:ext>
                  </a:extLst>
                </a:gridCol>
                <a:gridCol w="333985">
                  <a:extLst>
                    <a:ext uri="{9D8B030D-6E8A-4147-A177-3AD203B41FA5}">
                      <a16:colId xmlns:a16="http://schemas.microsoft.com/office/drawing/2014/main" val="1185271101"/>
                    </a:ext>
                  </a:extLst>
                </a:gridCol>
                <a:gridCol w="2438872">
                  <a:extLst>
                    <a:ext uri="{9D8B030D-6E8A-4147-A177-3AD203B41FA5}">
                      <a16:colId xmlns:a16="http://schemas.microsoft.com/office/drawing/2014/main" val="2863042323"/>
                    </a:ext>
                  </a:extLst>
                </a:gridCol>
                <a:gridCol w="737876">
                  <a:extLst>
                    <a:ext uri="{9D8B030D-6E8A-4147-A177-3AD203B41FA5}">
                      <a16:colId xmlns:a16="http://schemas.microsoft.com/office/drawing/2014/main" val="751294625"/>
                    </a:ext>
                  </a:extLst>
                </a:gridCol>
              </a:tblGrid>
              <a:tr h="299485">
                <a:tc>
                  <a:txBody>
                    <a:bodyPr/>
                    <a:lstStyle/>
                    <a:p>
                      <a:pPr algn="r" fontAlgn="b"/>
                      <a:r>
                        <a:rPr lang="es-PE" sz="1100" b="1" i="0" u="none" strike="noStrike" dirty="0">
                          <a:solidFill>
                            <a:srgbClr val="FFFFFF"/>
                          </a:solidFill>
                          <a:effectLst/>
                          <a:latin typeface="Calibri" panose="020F0502020204030204" pitchFamily="34" charset="0"/>
                        </a:rPr>
                        <a:t>4</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1100" b="1" i="0" u="none" strike="noStrike" dirty="0">
                          <a:solidFill>
                            <a:srgbClr val="FFFFFF"/>
                          </a:solidFill>
                          <a:effectLst/>
                          <a:latin typeface="Calibri" panose="020F0502020204030204" pitchFamily="34" charset="0"/>
                        </a:rPr>
                        <a:t>Construcción</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l" fontAlgn="b"/>
                      <a:r>
                        <a:rPr lang="es-PE" sz="1100" b="1" i="0" u="none" strike="noStrike" dirty="0">
                          <a:solidFill>
                            <a:srgbClr val="FFFFFF"/>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1824782981"/>
                  </a:ext>
                </a:extLst>
              </a:tr>
              <a:tr h="299485">
                <a:tc>
                  <a:txBody>
                    <a:bodyPr/>
                    <a:lstStyle/>
                    <a:p>
                      <a:pPr algn="l" fontAlgn="b"/>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a:txBody>
                    <a:bodyPr/>
                    <a:lstStyle/>
                    <a:p>
                      <a:pPr algn="l" fontAlgn="b"/>
                      <a:r>
                        <a:rPr lang="es-PE" sz="1100" b="1" i="0" u="none" strike="noStrike" dirty="0">
                          <a:solidFill>
                            <a:srgbClr val="000000"/>
                          </a:solidFill>
                          <a:effectLst/>
                          <a:latin typeface="Calibri" panose="020F0502020204030204" pitchFamily="34" charset="0"/>
                        </a:rPr>
                        <a:t>4.1.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gridSpan="2">
                  <a:txBody>
                    <a:bodyPr/>
                    <a:lstStyle/>
                    <a:p>
                      <a:pPr algn="l" fontAlgn="b"/>
                      <a:r>
                        <a:rPr lang="es-PE" sz="1100" b="1" i="0" u="none" strike="noStrike" dirty="0">
                          <a:solidFill>
                            <a:srgbClr val="000000"/>
                          </a:solidFill>
                          <a:effectLst/>
                          <a:latin typeface="Calibri" panose="020F0502020204030204" pitchFamily="34" charset="0"/>
                        </a:rPr>
                        <a:t>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hMerge="1">
                  <a:txBody>
                    <a:bodyPr/>
                    <a:lstStyle/>
                    <a:p>
                      <a:endParaRPr lang="es-PE"/>
                    </a:p>
                  </a:txBody>
                  <a:tcPr/>
                </a:tc>
                <a:tc>
                  <a:txBody>
                    <a:bodyPr/>
                    <a:lstStyle/>
                    <a:p>
                      <a:pPr algn="ctr" fontAlgn="ctr"/>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extLst>
                  <a:ext uri="{0D108BD9-81ED-4DB2-BD59-A6C34878D82A}">
                    <a16:rowId xmlns:a16="http://schemas.microsoft.com/office/drawing/2014/main" val="206718199"/>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Hacer zanjas sobre 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15d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5733471"/>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4.1.2.</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Alquilar volquete de 2 toneladas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2d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27682965"/>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4.1.3.</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1100" b="0" i="0" u="none" strike="noStrike" dirty="0">
                          <a:solidFill>
                            <a:srgbClr val="000000"/>
                          </a:solidFill>
                          <a:effectLst/>
                          <a:latin typeface="Calibri" panose="020F0502020204030204" pitchFamily="34" charset="0"/>
                        </a:rPr>
                        <a:t>Contratar Maestro de Obras y Obreros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dirty="0">
                          <a:solidFill>
                            <a:srgbClr val="000000"/>
                          </a:solidFill>
                          <a:effectLst/>
                          <a:latin typeface="Calibri" panose="020F0502020204030204" pitchFamily="34" charset="0"/>
                        </a:rPr>
                        <a:t>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7162245"/>
                  </a:ext>
                </a:extLst>
              </a:tr>
            </a:tbl>
          </a:graphicData>
        </a:graphic>
      </p:graphicFrame>
      <p:sp>
        <p:nvSpPr>
          <p:cNvPr id="6" name="CuadroTexto 5">
            <a:extLst>
              <a:ext uri="{FF2B5EF4-FFF2-40B4-BE49-F238E27FC236}">
                <a16:creationId xmlns:a16="http://schemas.microsoft.com/office/drawing/2014/main" id="{54BBAA1F-FB08-9AAD-7CBE-1FE659F7999A}"/>
              </a:ext>
            </a:extLst>
          </p:cNvPr>
          <p:cNvSpPr txBox="1"/>
          <p:nvPr/>
        </p:nvSpPr>
        <p:spPr>
          <a:xfrm>
            <a:off x="503239" y="912813"/>
            <a:ext cx="8055546" cy="276999"/>
          </a:xfrm>
          <a:prstGeom prst="rect">
            <a:avLst/>
          </a:prstGeom>
          <a:noFill/>
        </p:spPr>
        <p:txBody>
          <a:bodyPr wrap="square" lIns="0" tIns="0" rIns="0" bIns="0" rtlCol="0">
            <a:spAutoFit/>
          </a:bodyPr>
          <a:lstStyle/>
          <a:p>
            <a:pPr>
              <a:spcAft>
                <a:spcPts val="600"/>
              </a:spcAft>
            </a:pPr>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endParaRPr lang="es-PE" sz="1600" dirty="0">
              <a:latin typeface="Calibri" panose="020F0502020204030204" pitchFamily="34" charset="0"/>
              <a:cs typeface="Calibri" panose="020F0502020204030204" pitchFamily="34" charset="0"/>
            </a:endParaRPr>
          </a:p>
        </p:txBody>
      </p:sp>
      <p:cxnSp>
        <p:nvCxnSpPr>
          <p:cNvPr id="7" name="Conector: angular 6">
            <a:extLst>
              <a:ext uri="{FF2B5EF4-FFF2-40B4-BE49-F238E27FC236}">
                <a16:creationId xmlns:a16="http://schemas.microsoft.com/office/drawing/2014/main" id="{737E61D5-9AE1-D155-F59C-938445330388}"/>
              </a:ext>
            </a:extLst>
          </p:cNvPr>
          <p:cNvCxnSpPr/>
          <p:nvPr/>
        </p:nvCxnSpPr>
        <p:spPr>
          <a:xfrm flipV="1">
            <a:off x="4354405" y="1807715"/>
            <a:ext cx="1038825" cy="323369"/>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DE3613BC-D76F-FBBE-A582-5E8D5FB3DA3A}"/>
              </a:ext>
            </a:extLst>
          </p:cNvPr>
          <p:cNvSpPr txBox="1"/>
          <p:nvPr/>
        </p:nvSpPr>
        <p:spPr>
          <a:xfrm>
            <a:off x="7724657" y="2057081"/>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8,000</a:t>
            </a:r>
          </a:p>
        </p:txBody>
      </p:sp>
      <p:cxnSp>
        <p:nvCxnSpPr>
          <p:cNvPr id="10" name="Conector: angular 9">
            <a:extLst>
              <a:ext uri="{FF2B5EF4-FFF2-40B4-BE49-F238E27FC236}">
                <a16:creationId xmlns:a16="http://schemas.microsoft.com/office/drawing/2014/main" id="{AE9EA015-5E88-3C67-48DB-096517E915F2}"/>
              </a:ext>
            </a:extLst>
          </p:cNvPr>
          <p:cNvCxnSpPr>
            <a:cxnSpLocks/>
          </p:cNvCxnSpPr>
          <p:nvPr/>
        </p:nvCxnSpPr>
        <p:spPr>
          <a:xfrm>
            <a:off x="4322545" y="2359603"/>
            <a:ext cx="921632" cy="1114211"/>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aphicFrame>
        <p:nvGraphicFramePr>
          <p:cNvPr id="11" name="Tabla 10">
            <a:extLst>
              <a:ext uri="{FF2B5EF4-FFF2-40B4-BE49-F238E27FC236}">
                <a16:creationId xmlns:a16="http://schemas.microsoft.com/office/drawing/2014/main" id="{EA97B26F-ABF2-978B-1B95-0D4773C9F714}"/>
              </a:ext>
            </a:extLst>
          </p:cNvPr>
          <p:cNvGraphicFramePr>
            <a:graphicFrameLocks noGrp="1"/>
          </p:cNvGraphicFramePr>
          <p:nvPr>
            <p:extLst>
              <p:ext uri="{D42A27DB-BD31-4B8C-83A1-F6EECF244321}">
                <p14:modId xmlns:p14="http://schemas.microsoft.com/office/powerpoint/2010/main" val="558696899"/>
              </p:ext>
            </p:extLst>
          </p:nvPr>
        </p:nvGraphicFramePr>
        <p:xfrm>
          <a:off x="5380784" y="2883324"/>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Volquete de 2 toneladas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Volquete</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sp>
        <p:nvSpPr>
          <p:cNvPr id="12" name="CuadroTexto 11">
            <a:extLst>
              <a:ext uri="{FF2B5EF4-FFF2-40B4-BE49-F238E27FC236}">
                <a16:creationId xmlns:a16="http://schemas.microsoft.com/office/drawing/2014/main" id="{13155514-D7D6-4EF4-0F3E-6941D2116023}"/>
              </a:ext>
            </a:extLst>
          </p:cNvPr>
          <p:cNvSpPr txBox="1"/>
          <p:nvPr/>
        </p:nvSpPr>
        <p:spPr>
          <a:xfrm>
            <a:off x="7724657" y="3796949"/>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12,000</a:t>
            </a:r>
          </a:p>
        </p:txBody>
      </p:sp>
      <p:cxnSp>
        <p:nvCxnSpPr>
          <p:cNvPr id="13" name="Conector: angular 12">
            <a:extLst>
              <a:ext uri="{FF2B5EF4-FFF2-40B4-BE49-F238E27FC236}">
                <a16:creationId xmlns:a16="http://schemas.microsoft.com/office/drawing/2014/main" id="{76BFF896-3B54-FD6D-950C-2019E7EDABE6}"/>
              </a:ext>
            </a:extLst>
          </p:cNvPr>
          <p:cNvCxnSpPr>
            <a:cxnSpLocks/>
            <a:endCxn id="15" idx="0"/>
          </p:cNvCxnSpPr>
          <p:nvPr/>
        </p:nvCxnSpPr>
        <p:spPr>
          <a:xfrm rot="16200000" flipH="1" flipV="1">
            <a:off x="3026223" y="2093745"/>
            <a:ext cx="569665" cy="1763155"/>
          </a:xfrm>
          <a:prstGeom prst="bentConnector3">
            <a:avLst>
              <a:gd name="adj1" fmla="val 65964"/>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58B87D3E-30B5-82FB-4170-9C3325A41ABF}"/>
              </a:ext>
            </a:extLst>
          </p:cNvPr>
          <p:cNvSpPr txBox="1"/>
          <p:nvPr/>
        </p:nvSpPr>
        <p:spPr>
          <a:xfrm>
            <a:off x="3159889" y="4933906"/>
            <a:ext cx="1026049"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18,760</a:t>
            </a:r>
          </a:p>
        </p:txBody>
      </p:sp>
      <p:graphicFrame>
        <p:nvGraphicFramePr>
          <p:cNvPr id="15" name="Tabla 14">
            <a:extLst>
              <a:ext uri="{FF2B5EF4-FFF2-40B4-BE49-F238E27FC236}">
                <a16:creationId xmlns:a16="http://schemas.microsoft.com/office/drawing/2014/main" id="{CA41C0EA-121F-612E-3A98-ABF8C5AC5233}"/>
              </a:ext>
            </a:extLst>
          </p:cNvPr>
          <p:cNvGraphicFramePr>
            <a:graphicFrameLocks noGrp="1"/>
          </p:cNvGraphicFramePr>
          <p:nvPr>
            <p:extLst>
              <p:ext uri="{D42A27DB-BD31-4B8C-83A1-F6EECF244321}">
                <p14:modId xmlns:p14="http://schemas.microsoft.com/office/powerpoint/2010/main" val="4090232470"/>
              </p:ext>
            </p:extLst>
          </p:nvPr>
        </p:nvGraphicFramePr>
        <p:xfrm>
          <a:off x="673017" y="3260156"/>
          <a:ext cx="3512922" cy="1673750"/>
        </p:xfrm>
        <a:graphic>
          <a:graphicData uri="http://schemas.openxmlformats.org/drawingml/2006/table">
            <a:tbl>
              <a:tblPr firstRow="1" bandRow="1">
                <a:tableStyleId>{5C22544A-7EE6-4342-B048-85BDC9FD1C3A}</a:tableStyleId>
              </a:tblPr>
              <a:tblGrid>
                <a:gridCol w="1948889">
                  <a:extLst>
                    <a:ext uri="{9D8B030D-6E8A-4147-A177-3AD203B41FA5}">
                      <a16:colId xmlns:a16="http://schemas.microsoft.com/office/drawing/2014/main" val="2933784354"/>
                    </a:ext>
                  </a:extLst>
                </a:gridCol>
                <a:gridCol w="546826">
                  <a:extLst>
                    <a:ext uri="{9D8B030D-6E8A-4147-A177-3AD203B41FA5}">
                      <a16:colId xmlns:a16="http://schemas.microsoft.com/office/drawing/2014/main" val="783910609"/>
                    </a:ext>
                  </a:extLst>
                </a:gridCol>
                <a:gridCol w="1017207">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283250">
                <a:tc>
                  <a:txBody>
                    <a:bodyPr/>
                    <a:lstStyle/>
                    <a:p>
                      <a:r>
                        <a:rPr lang="es-PE" sz="1200" dirty="0">
                          <a:latin typeface="Calibri" panose="020F0502020204030204" pitchFamily="34" charset="0"/>
                          <a:cs typeface="Calibri" panose="020F0502020204030204" pitchFamily="34" charset="0"/>
                        </a:rPr>
                        <a:t>Maestro de Obras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7,500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r h="283250">
                <a:tc>
                  <a:txBody>
                    <a:bodyPr/>
                    <a:lstStyle/>
                    <a:p>
                      <a:r>
                        <a:rPr lang="es-PE" sz="1200" dirty="0">
                          <a:latin typeface="Calibri" panose="020F0502020204030204" pitchFamily="34" charset="0"/>
                          <a:cs typeface="Calibri" panose="020F0502020204030204" pitchFamily="34" charset="0"/>
                        </a:rPr>
                        <a:t>Obreros (Cuadrilla)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1852910"/>
                  </a:ext>
                </a:extLst>
              </a:tr>
              <a:tr h="283250">
                <a:tc>
                  <a:txBody>
                    <a:bodyPr/>
                    <a:lstStyle/>
                    <a:p>
                      <a:r>
                        <a:rPr lang="es-PE" sz="1200" dirty="0">
                          <a:latin typeface="Calibri" panose="020F0502020204030204" pitchFamily="34" charset="0"/>
                          <a:cs typeface="Calibri" panose="020F0502020204030204" pitchFamily="34" charset="0"/>
                        </a:rPr>
                        <a:t>Mamelucos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300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4150194148"/>
                  </a:ext>
                </a:extLst>
              </a:tr>
              <a:tr h="283250">
                <a:tc>
                  <a:txBody>
                    <a:bodyPr/>
                    <a:lstStyle/>
                    <a:p>
                      <a:r>
                        <a:rPr lang="es-PE" sz="1200" dirty="0">
                          <a:latin typeface="Calibri" panose="020F0502020204030204" pitchFamily="34" charset="0"/>
                          <a:cs typeface="Calibri" panose="020F0502020204030204" pitchFamily="34" charset="0"/>
                        </a:rPr>
                        <a:t>Pares de botas y guantes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400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01324920"/>
                  </a:ext>
                </a:extLst>
              </a:tr>
              <a:tr h="283250">
                <a:tc>
                  <a:txBody>
                    <a:bodyPr/>
                    <a:lstStyle/>
                    <a:p>
                      <a:r>
                        <a:rPr lang="es-PE" sz="1200" dirty="0">
                          <a:latin typeface="Calibri" panose="020F0502020204030204" pitchFamily="34" charset="0"/>
                          <a:cs typeface="Calibri" panose="020F0502020204030204" pitchFamily="34" charset="0"/>
                        </a:rPr>
                        <a:t>Cascos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2</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41023249"/>
                  </a:ext>
                </a:extLst>
              </a:tr>
            </a:tbl>
          </a:graphicData>
        </a:graphic>
      </p:graphicFrame>
      <p:sp>
        <p:nvSpPr>
          <p:cNvPr id="16" name="CuadroTexto 15">
            <a:extLst>
              <a:ext uri="{FF2B5EF4-FFF2-40B4-BE49-F238E27FC236}">
                <a16:creationId xmlns:a16="http://schemas.microsoft.com/office/drawing/2014/main" id="{32D13ECC-194A-647C-94F6-3AA9B4E0A5EB}"/>
              </a:ext>
            </a:extLst>
          </p:cNvPr>
          <p:cNvSpPr txBox="1"/>
          <p:nvPr/>
        </p:nvSpPr>
        <p:spPr>
          <a:xfrm>
            <a:off x="4730750" y="4473343"/>
            <a:ext cx="3957500" cy="738664"/>
          </a:xfrm>
          <a:prstGeom prst="rect">
            <a:avLst/>
          </a:prstGeom>
          <a:solidFill>
            <a:schemeClr val="accent5">
              <a:lumMod val="20000"/>
              <a:lumOff val="80000"/>
            </a:schemeClr>
          </a:solidFill>
          <a:ln>
            <a:solidFill>
              <a:schemeClr val="accent5">
                <a:lumMod val="20000"/>
                <a:lumOff val="80000"/>
              </a:schemeClr>
            </a:solidFill>
          </a:ln>
        </p:spPr>
        <p:txBody>
          <a:bodyPr wrap="square" lIns="144000" rtlCol="0">
            <a:spAutoFit/>
          </a:bodyPr>
          <a:lstStyle/>
          <a:p>
            <a:r>
              <a:rPr lang="es-MX" sz="1400" dirty="0">
                <a:latin typeface="Calibri" panose="020F0502020204030204" pitchFamily="34" charset="0"/>
                <a:cs typeface="Calibri" panose="020F0502020204030204" pitchFamily="34" charset="0"/>
              </a:rPr>
              <a:t>Tener en cuenta que la estimación de cada recurso implica considerar los días que serán utilizados dichos recursos. </a:t>
            </a:r>
            <a:endParaRPr lang="es-PE" sz="1400"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48ED875D-C076-5158-10DB-B203F078F205}"/>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3235529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26B97-7F55-B2F0-DF2E-2824B89A7229}"/>
            </a:ext>
          </a:extLst>
        </p:cNvPr>
        <p:cNvGrpSpPr/>
        <p:nvPr/>
      </p:nvGrpSpPr>
      <p:grpSpPr>
        <a:xfrm>
          <a:off x="0" y="0"/>
          <a:ext cx="0" cy="0"/>
          <a:chOff x="0" y="0"/>
          <a:chExt cx="0" cy="0"/>
        </a:xfrm>
      </p:grpSpPr>
      <p:graphicFrame>
        <p:nvGraphicFramePr>
          <p:cNvPr id="8" name="Tabla 7">
            <a:extLst>
              <a:ext uri="{FF2B5EF4-FFF2-40B4-BE49-F238E27FC236}">
                <a16:creationId xmlns:a16="http://schemas.microsoft.com/office/drawing/2014/main" id="{DF9CE8B8-4752-50AE-1E77-CB76044DEB32}"/>
              </a:ext>
            </a:extLst>
          </p:cNvPr>
          <p:cNvGraphicFramePr>
            <a:graphicFrameLocks noGrp="1"/>
          </p:cNvGraphicFramePr>
          <p:nvPr/>
        </p:nvGraphicFramePr>
        <p:xfrm>
          <a:off x="5374943" y="1144458"/>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Excavadora por 15d</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Excavadora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graphicFrame>
        <p:nvGraphicFramePr>
          <p:cNvPr id="5" name="Tabla 4">
            <a:extLst>
              <a:ext uri="{FF2B5EF4-FFF2-40B4-BE49-F238E27FC236}">
                <a16:creationId xmlns:a16="http://schemas.microsoft.com/office/drawing/2014/main" id="{FA732C21-9869-2B0E-DBC1-22737661A5B4}"/>
              </a:ext>
            </a:extLst>
          </p:cNvPr>
          <p:cNvGraphicFramePr>
            <a:graphicFrameLocks noGrp="1"/>
          </p:cNvGraphicFramePr>
          <p:nvPr/>
        </p:nvGraphicFramePr>
        <p:xfrm>
          <a:off x="503879" y="1360075"/>
          <a:ext cx="3888733" cy="1497425"/>
        </p:xfrm>
        <a:graphic>
          <a:graphicData uri="http://schemas.openxmlformats.org/drawingml/2006/table">
            <a:tbl>
              <a:tblPr/>
              <a:tblGrid>
                <a:gridCol w="113918">
                  <a:extLst>
                    <a:ext uri="{9D8B030D-6E8A-4147-A177-3AD203B41FA5}">
                      <a16:colId xmlns:a16="http://schemas.microsoft.com/office/drawing/2014/main" val="2016755486"/>
                    </a:ext>
                  </a:extLst>
                </a:gridCol>
                <a:gridCol w="264082">
                  <a:extLst>
                    <a:ext uri="{9D8B030D-6E8A-4147-A177-3AD203B41FA5}">
                      <a16:colId xmlns:a16="http://schemas.microsoft.com/office/drawing/2014/main" val="2723566248"/>
                    </a:ext>
                  </a:extLst>
                </a:gridCol>
                <a:gridCol w="333985">
                  <a:extLst>
                    <a:ext uri="{9D8B030D-6E8A-4147-A177-3AD203B41FA5}">
                      <a16:colId xmlns:a16="http://schemas.microsoft.com/office/drawing/2014/main" val="1185271101"/>
                    </a:ext>
                  </a:extLst>
                </a:gridCol>
                <a:gridCol w="2438872">
                  <a:extLst>
                    <a:ext uri="{9D8B030D-6E8A-4147-A177-3AD203B41FA5}">
                      <a16:colId xmlns:a16="http://schemas.microsoft.com/office/drawing/2014/main" val="2863042323"/>
                    </a:ext>
                  </a:extLst>
                </a:gridCol>
                <a:gridCol w="737876">
                  <a:extLst>
                    <a:ext uri="{9D8B030D-6E8A-4147-A177-3AD203B41FA5}">
                      <a16:colId xmlns:a16="http://schemas.microsoft.com/office/drawing/2014/main" val="751294625"/>
                    </a:ext>
                  </a:extLst>
                </a:gridCol>
              </a:tblGrid>
              <a:tr h="299485">
                <a:tc>
                  <a:txBody>
                    <a:bodyPr/>
                    <a:lstStyle/>
                    <a:p>
                      <a:pPr algn="r" fontAlgn="b"/>
                      <a:r>
                        <a:rPr lang="es-PE" sz="1100" b="1" i="0" u="none" strike="noStrike" dirty="0">
                          <a:solidFill>
                            <a:srgbClr val="FFFFFF"/>
                          </a:solidFill>
                          <a:effectLst/>
                          <a:latin typeface="Calibri" panose="020F0502020204030204" pitchFamily="34" charset="0"/>
                        </a:rPr>
                        <a:t>4</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1100" b="1" i="0" u="none" strike="noStrike" dirty="0">
                          <a:solidFill>
                            <a:srgbClr val="FFFFFF"/>
                          </a:solidFill>
                          <a:effectLst/>
                          <a:latin typeface="Calibri" panose="020F0502020204030204" pitchFamily="34" charset="0"/>
                        </a:rPr>
                        <a:t>Construcción</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l" fontAlgn="b"/>
                      <a:r>
                        <a:rPr lang="es-PE" sz="1100" b="1" i="0" u="none" strike="noStrike" dirty="0">
                          <a:solidFill>
                            <a:srgbClr val="FFFFFF"/>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1824782981"/>
                  </a:ext>
                </a:extLst>
              </a:tr>
              <a:tr h="299485">
                <a:tc>
                  <a:txBody>
                    <a:bodyPr/>
                    <a:lstStyle/>
                    <a:p>
                      <a:pPr algn="l" fontAlgn="b"/>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a:txBody>
                    <a:bodyPr/>
                    <a:lstStyle/>
                    <a:p>
                      <a:pPr algn="l" fontAlgn="b"/>
                      <a:r>
                        <a:rPr lang="es-PE" sz="1100" b="1" i="0" u="none" strike="noStrike" dirty="0">
                          <a:solidFill>
                            <a:srgbClr val="000000"/>
                          </a:solidFill>
                          <a:effectLst/>
                          <a:latin typeface="Calibri" panose="020F0502020204030204" pitchFamily="34" charset="0"/>
                        </a:rPr>
                        <a:t>4.1.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gridSpan="2">
                  <a:txBody>
                    <a:bodyPr/>
                    <a:lstStyle/>
                    <a:p>
                      <a:pPr algn="l" fontAlgn="b"/>
                      <a:r>
                        <a:rPr lang="es-PE" sz="1100" b="1" i="0" u="none" strike="noStrike" dirty="0">
                          <a:solidFill>
                            <a:srgbClr val="000000"/>
                          </a:solidFill>
                          <a:effectLst/>
                          <a:latin typeface="Calibri" panose="020F0502020204030204" pitchFamily="34" charset="0"/>
                        </a:rPr>
                        <a:t>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hMerge="1">
                  <a:txBody>
                    <a:bodyPr/>
                    <a:lstStyle/>
                    <a:p>
                      <a:endParaRPr lang="es-PE"/>
                    </a:p>
                  </a:txBody>
                  <a:tcPr/>
                </a:tc>
                <a:tc>
                  <a:txBody>
                    <a:bodyPr/>
                    <a:lstStyle/>
                    <a:p>
                      <a:pPr algn="ctr" fontAlgn="ctr"/>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extLst>
                  <a:ext uri="{0D108BD9-81ED-4DB2-BD59-A6C34878D82A}">
                    <a16:rowId xmlns:a16="http://schemas.microsoft.com/office/drawing/2014/main" val="206718199"/>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Hacer zanjas sobre 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15d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5733471"/>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4.1.2.</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Alquilar volquete de 2 toneladas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2d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27682965"/>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4.1.3.</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1100" b="0" i="0" u="none" strike="noStrike" dirty="0">
                          <a:solidFill>
                            <a:srgbClr val="000000"/>
                          </a:solidFill>
                          <a:effectLst/>
                          <a:latin typeface="Calibri" panose="020F0502020204030204" pitchFamily="34" charset="0"/>
                        </a:rPr>
                        <a:t>Contratar Maestro de Obras y Obreros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dirty="0">
                          <a:solidFill>
                            <a:srgbClr val="000000"/>
                          </a:solidFill>
                          <a:effectLst/>
                          <a:latin typeface="Calibri" panose="020F0502020204030204" pitchFamily="34" charset="0"/>
                        </a:rPr>
                        <a:t>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7162245"/>
                  </a:ext>
                </a:extLst>
              </a:tr>
            </a:tbl>
          </a:graphicData>
        </a:graphic>
      </p:graphicFrame>
      <p:sp>
        <p:nvSpPr>
          <p:cNvPr id="6" name="CuadroTexto 5">
            <a:extLst>
              <a:ext uri="{FF2B5EF4-FFF2-40B4-BE49-F238E27FC236}">
                <a16:creationId xmlns:a16="http://schemas.microsoft.com/office/drawing/2014/main" id="{A0639EA7-9F37-D15E-CA4F-FEA6D7E0F1CE}"/>
              </a:ext>
            </a:extLst>
          </p:cNvPr>
          <p:cNvSpPr txBox="1"/>
          <p:nvPr/>
        </p:nvSpPr>
        <p:spPr>
          <a:xfrm>
            <a:off x="503239" y="912813"/>
            <a:ext cx="8055546" cy="276999"/>
          </a:xfrm>
          <a:prstGeom prst="rect">
            <a:avLst/>
          </a:prstGeom>
          <a:noFill/>
        </p:spPr>
        <p:txBody>
          <a:bodyPr wrap="square" lIns="0" tIns="0" rIns="0" bIns="0" rtlCol="0">
            <a:spAutoFit/>
          </a:bodyPr>
          <a:lstStyle/>
          <a:p>
            <a:pPr>
              <a:spcAft>
                <a:spcPts val="600"/>
              </a:spcAft>
            </a:pPr>
            <a:r>
              <a:rPr lang="es-PE" b="1" dirty="0">
                <a:solidFill>
                  <a:srgbClr val="EF4539"/>
                </a:solidFill>
                <a:latin typeface="Graphik Bold" panose="020B0503030202060203" pitchFamily="34" charset="77"/>
                <a:ea typeface="Arial"/>
                <a:cs typeface="Calibri" panose="020F0502020204030204" pitchFamily="34" charset="0"/>
                <a:sym typeface="Arial"/>
              </a:rPr>
              <a:t>+ 01. </a:t>
            </a:r>
            <a:r>
              <a:rPr lang="es-PE" b="1" dirty="0">
                <a:solidFill>
                  <a:srgbClr val="EF4539"/>
                </a:solidFill>
                <a:latin typeface="Graphik Bold" panose="020B0503030202060203" pitchFamily="34" charset="77"/>
                <a:cs typeface="Calibri" panose="020F0502020204030204" pitchFamily="34" charset="0"/>
              </a:rPr>
              <a:t>Estimar los costos.</a:t>
            </a:r>
            <a:endParaRPr lang="es-PE" sz="1600" dirty="0">
              <a:latin typeface="Calibri" panose="020F0502020204030204" pitchFamily="34" charset="0"/>
              <a:cs typeface="Calibri" panose="020F0502020204030204" pitchFamily="34" charset="0"/>
            </a:endParaRPr>
          </a:p>
        </p:txBody>
      </p:sp>
      <p:cxnSp>
        <p:nvCxnSpPr>
          <p:cNvPr id="7" name="Conector: angular 6">
            <a:extLst>
              <a:ext uri="{FF2B5EF4-FFF2-40B4-BE49-F238E27FC236}">
                <a16:creationId xmlns:a16="http://schemas.microsoft.com/office/drawing/2014/main" id="{2DC99FF9-9C05-1733-DFD7-26B2B0BE6797}"/>
              </a:ext>
            </a:extLst>
          </p:cNvPr>
          <p:cNvCxnSpPr/>
          <p:nvPr/>
        </p:nvCxnSpPr>
        <p:spPr>
          <a:xfrm flipV="1">
            <a:off x="4354405" y="1807715"/>
            <a:ext cx="1038825" cy="323369"/>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1C2797A8-358E-0926-ACE3-8163D4DD6C3C}"/>
              </a:ext>
            </a:extLst>
          </p:cNvPr>
          <p:cNvSpPr txBox="1"/>
          <p:nvPr/>
        </p:nvSpPr>
        <p:spPr>
          <a:xfrm>
            <a:off x="7724657" y="2057081"/>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8,000</a:t>
            </a:r>
          </a:p>
        </p:txBody>
      </p:sp>
      <p:cxnSp>
        <p:nvCxnSpPr>
          <p:cNvPr id="10" name="Conector: angular 9">
            <a:extLst>
              <a:ext uri="{FF2B5EF4-FFF2-40B4-BE49-F238E27FC236}">
                <a16:creationId xmlns:a16="http://schemas.microsoft.com/office/drawing/2014/main" id="{F69583FF-3B34-573E-CEBA-3DA17FBB2EAE}"/>
              </a:ext>
            </a:extLst>
          </p:cNvPr>
          <p:cNvCxnSpPr>
            <a:cxnSpLocks/>
          </p:cNvCxnSpPr>
          <p:nvPr/>
        </p:nvCxnSpPr>
        <p:spPr>
          <a:xfrm>
            <a:off x="4322545" y="2359603"/>
            <a:ext cx="921632" cy="1114211"/>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aphicFrame>
        <p:nvGraphicFramePr>
          <p:cNvPr id="11" name="Tabla 10">
            <a:extLst>
              <a:ext uri="{FF2B5EF4-FFF2-40B4-BE49-F238E27FC236}">
                <a16:creationId xmlns:a16="http://schemas.microsoft.com/office/drawing/2014/main" id="{F16E38AF-6887-E94F-1970-75640C4ECC8B}"/>
              </a:ext>
            </a:extLst>
          </p:cNvPr>
          <p:cNvGraphicFramePr>
            <a:graphicFrameLocks noGrp="1"/>
          </p:cNvGraphicFramePr>
          <p:nvPr/>
        </p:nvGraphicFramePr>
        <p:xfrm>
          <a:off x="5380784" y="2883324"/>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Volquete de 2 toneladas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Volquete</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sp>
        <p:nvSpPr>
          <p:cNvPr id="12" name="CuadroTexto 11">
            <a:extLst>
              <a:ext uri="{FF2B5EF4-FFF2-40B4-BE49-F238E27FC236}">
                <a16:creationId xmlns:a16="http://schemas.microsoft.com/office/drawing/2014/main" id="{80A8451A-AEB8-A957-A27A-DE38548A04F7}"/>
              </a:ext>
            </a:extLst>
          </p:cNvPr>
          <p:cNvSpPr txBox="1"/>
          <p:nvPr/>
        </p:nvSpPr>
        <p:spPr>
          <a:xfrm>
            <a:off x="7724657" y="3796949"/>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12,000</a:t>
            </a:r>
          </a:p>
        </p:txBody>
      </p:sp>
      <p:cxnSp>
        <p:nvCxnSpPr>
          <p:cNvPr id="13" name="Conector: angular 12">
            <a:extLst>
              <a:ext uri="{FF2B5EF4-FFF2-40B4-BE49-F238E27FC236}">
                <a16:creationId xmlns:a16="http://schemas.microsoft.com/office/drawing/2014/main" id="{C5DDABCB-A400-C69B-72FE-A63CF1F0B882}"/>
              </a:ext>
            </a:extLst>
          </p:cNvPr>
          <p:cNvCxnSpPr>
            <a:cxnSpLocks/>
            <a:endCxn id="15" idx="0"/>
          </p:cNvCxnSpPr>
          <p:nvPr/>
        </p:nvCxnSpPr>
        <p:spPr>
          <a:xfrm rot="16200000" flipH="1" flipV="1">
            <a:off x="3026223" y="2093745"/>
            <a:ext cx="569665" cy="1763155"/>
          </a:xfrm>
          <a:prstGeom prst="bentConnector3">
            <a:avLst>
              <a:gd name="adj1" fmla="val 65964"/>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CD00F74B-61E4-A502-0A30-76ADDC64B1C0}"/>
              </a:ext>
            </a:extLst>
          </p:cNvPr>
          <p:cNvSpPr txBox="1"/>
          <p:nvPr/>
        </p:nvSpPr>
        <p:spPr>
          <a:xfrm>
            <a:off x="3159889" y="4933906"/>
            <a:ext cx="1026049"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18,760</a:t>
            </a:r>
          </a:p>
        </p:txBody>
      </p:sp>
      <p:graphicFrame>
        <p:nvGraphicFramePr>
          <p:cNvPr id="15" name="Tabla 14">
            <a:extLst>
              <a:ext uri="{FF2B5EF4-FFF2-40B4-BE49-F238E27FC236}">
                <a16:creationId xmlns:a16="http://schemas.microsoft.com/office/drawing/2014/main" id="{4E2905EC-E5CD-BDA4-917C-1BEACC6A2A18}"/>
              </a:ext>
            </a:extLst>
          </p:cNvPr>
          <p:cNvGraphicFramePr>
            <a:graphicFrameLocks noGrp="1"/>
          </p:cNvGraphicFramePr>
          <p:nvPr/>
        </p:nvGraphicFramePr>
        <p:xfrm>
          <a:off x="673017" y="3260156"/>
          <a:ext cx="3512922" cy="1673750"/>
        </p:xfrm>
        <a:graphic>
          <a:graphicData uri="http://schemas.openxmlformats.org/drawingml/2006/table">
            <a:tbl>
              <a:tblPr firstRow="1" bandRow="1">
                <a:tableStyleId>{5C22544A-7EE6-4342-B048-85BDC9FD1C3A}</a:tableStyleId>
              </a:tblPr>
              <a:tblGrid>
                <a:gridCol w="1948889">
                  <a:extLst>
                    <a:ext uri="{9D8B030D-6E8A-4147-A177-3AD203B41FA5}">
                      <a16:colId xmlns:a16="http://schemas.microsoft.com/office/drawing/2014/main" val="2933784354"/>
                    </a:ext>
                  </a:extLst>
                </a:gridCol>
                <a:gridCol w="546826">
                  <a:extLst>
                    <a:ext uri="{9D8B030D-6E8A-4147-A177-3AD203B41FA5}">
                      <a16:colId xmlns:a16="http://schemas.microsoft.com/office/drawing/2014/main" val="783910609"/>
                    </a:ext>
                  </a:extLst>
                </a:gridCol>
                <a:gridCol w="1017207">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283250">
                <a:tc>
                  <a:txBody>
                    <a:bodyPr/>
                    <a:lstStyle/>
                    <a:p>
                      <a:r>
                        <a:rPr lang="es-PE" sz="1200" dirty="0">
                          <a:latin typeface="Calibri" panose="020F0502020204030204" pitchFamily="34" charset="0"/>
                          <a:cs typeface="Calibri" panose="020F0502020204030204" pitchFamily="34" charset="0"/>
                        </a:rPr>
                        <a:t>Maestro de Obras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7,500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r h="283250">
                <a:tc>
                  <a:txBody>
                    <a:bodyPr/>
                    <a:lstStyle/>
                    <a:p>
                      <a:r>
                        <a:rPr lang="es-PE" sz="1200" dirty="0">
                          <a:latin typeface="Calibri" panose="020F0502020204030204" pitchFamily="34" charset="0"/>
                          <a:cs typeface="Calibri" panose="020F0502020204030204" pitchFamily="34" charset="0"/>
                        </a:rPr>
                        <a:t>Obreros (Cuadrilla)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1852910"/>
                  </a:ext>
                </a:extLst>
              </a:tr>
              <a:tr h="283250">
                <a:tc>
                  <a:txBody>
                    <a:bodyPr/>
                    <a:lstStyle/>
                    <a:p>
                      <a:r>
                        <a:rPr lang="es-PE" sz="1200" dirty="0">
                          <a:latin typeface="Calibri" panose="020F0502020204030204" pitchFamily="34" charset="0"/>
                          <a:cs typeface="Calibri" panose="020F0502020204030204" pitchFamily="34" charset="0"/>
                        </a:rPr>
                        <a:t>Mamelucos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300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4150194148"/>
                  </a:ext>
                </a:extLst>
              </a:tr>
              <a:tr h="283250">
                <a:tc>
                  <a:txBody>
                    <a:bodyPr/>
                    <a:lstStyle/>
                    <a:p>
                      <a:r>
                        <a:rPr lang="es-PE" sz="1200" dirty="0">
                          <a:latin typeface="Calibri" panose="020F0502020204030204" pitchFamily="34" charset="0"/>
                          <a:cs typeface="Calibri" panose="020F0502020204030204" pitchFamily="34" charset="0"/>
                        </a:rPr>
                        <a:t>Pares de botas y guantes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400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01324920"/>
                  </a:ext>
                </a:extLst>
              </a:tr>
              <a:tr h="283250">
                <a:tc>
                  <a:txBody>
                    <a:bodyPr/>
                    <a:lstStyle/>
                    <a:p>
                      <a:r>
                        <a:rPr lang="es-PE" sz="1200" dirty="0">
                          <a:latin typeface="Calibri" panose="020F0502020204030204" pitchFamily="34" charset="0"/>
                          <a:cs typeface="Calibri" panose="020F0502020204030204" pitchFamily="34" charset="0"/>
                        </a:rPr>
                        <a:t>Cascos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2</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41023249"/>
                  </a:ext>
                </a:extLst>
              </a:tr>
            </a:tbl>
          </a:graphicData>
        </a:graphic>
      </p:graphicFrame>
      <p:sp>
        <p:nvSpPr>
          <p:cNvPr id="16" name="CuadroTexto 15">
            <a:extLst>
              <a:ext uri="{FF2B5EF4-FFF2-40B4-BE49-F238E27FC236}">
                <a16:creationId xmlns:a16="http://schemas.microsoft.com/office/drawing/2014/main" id="{2B508B90-BFBA-D4C3-B513-0D3D1EBE7C11}"/>
              </a:ext>
            </a:extLst>
          </p:cNvPr>
          <p:cNvSpPr txBox="1"/>
          <p:nvPr/>
        </p:nvSpPr>
        <p:spPr>
          <a:xfrm>
            <a:off x="5393230" y="4473343"/>
            <a:ext cx="3295020" cy="738664"/>
          </a:xfrm>
          <a:prstGeom prst="rect">
            <a:avLst/>
          </a:prstGeom>
          <a:solidFill>
            <a:schemeClr val="accent5">
              <a:lumMod val="20000"/>
              <a:lumOff val="80000"/>
            </a:schemeClr>
          </a:solidFill>
          <a:ln>
            <a:solidFill>
              <a:schemeClr val="accent5">
                <a:lumMod val="20000"/>
                <a:lumOff val="80000"/>
              </a:schemeClr>
            </a:solidFill>
          </a:ln>
        </p:spPr>
        <p:txBody>
          <a:bodyPr wrap="square" lIns="144000" rIns="144000" rtlCol="0">
            <a:spAutoFit/>
          </a:bodyPr>
          <a:lstStyle/>
          <a:p>
            <a:r>
              <a:rPr lang="es-PE" sz="1400" dirty="0">
                <a:latin typeface="Calibri" panose="020F0502020204030204" pitchFamily="34" charset="0"/>
                <a:cs typeface="Calibri" panose="020F0502020204030204" pitchFamily="34" charset="0"/>
              </a:rPr>
              <a:t>Este ejercicio de estimación del costo para realizar las actividades se hace para todo el cronograma del proyecto.</a:t>
            </a:r>
          </a:p>
        </p:txBody>
      </p:sp>
      <p:sp>
        <p:nvSpPr>
          <p:cNvPr id="3" name="Rectangle 5">
            <a:extLst>
              <a:ext uri="{FF2B5EF4-FFF2-40B4-BE49-F238E27FC236}">
                <a16:creationId xmlns:a16="http://schemas.microsoft.com/office/drawing/2014/main" id="{8C26C632-EB3E-B708-6F31-107DDA84FCEA}"/>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pic>
        <p:nvPicPr>
          <p:cNvPr id="4" name="Imagen 3">
            <a:extLst>
              <a:ext uri="{FF2B5EF4-FFF2-40B4-BE49-F238E27FC236}">
                <a16:creationId xmlns:a16="http://schemas.microsoft.com/office/drawing/2014/main" id="{D078B21E-4E33-5112-D165-1213B3BB59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4845" y="4463570"/>
            <a:ext cx="738665" cy="738665"/>
          </a:xfrm>
          <a:prstGeom prst="rect">
            <a:avLst/>
          </a:prstGeom>
        </p:spPr>
      </p:pic>
    </p:spTree>
    <p:extLst>
      <p:ext uri="{BB962C8B-B14F-4D97-AF65-F5344CB8AC3E}">
        <p14:creationId xmlns:p14="http://schemas.microsoft.com/office/powerpoint/2010/main" val="21819062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D56CCD-CDE6-2D35-B19F-6F4713C0C1BF}"/>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7" name="3 CuadroTexto">
            <a:extLst>
              <a:ext uri="{FF2B5EF4-FFF2-40B4-BE49-F238E27FC236}">
                <a16:creationId xmlns:a16="http://schemas.microsoft.com/office/drawing/2014/main" id="{3E210BFD-B0CE-D8A7-1672-B37F089169D8}"/>
              </a:ext>
            </a:extLst>
          </p:cNvPr>
          <p:cNvSpPr txBox="1"/>
          <p:nvPr/>
        </p:nvSpPr>
        <p:spPr>
          <a:xfrm>
            <a:off x="504181" y="1502863"/>
            <a:ext cx="7776864" cy="1107996"/>
          </a:xfrm>
          <a:prstGeom prst="rect">
            <a:avLst/>
          </a:prstGeom>
          <a:noFill/>
        </p:spPr>
        <p:txBody>
          <a:bodyPr wrap="square" lIns="36000" tIns="0" rIns="0" bIns="0" rtlCol="0">
            <a:spAutoFit/>
          </a:bodyPr>
          <a:lstStyle/>
          <a:p>
            <a:r>
              <a:rPr lang="es-PE" b="1" dirty="0">
                <a:solidFill>
                  <a:schemeClr val="bg1">
                    <a:lumMod val="85000"/>
                  </a:schemeClr>
                </a:solidFill>
                <a:latin typeface="Graphik Bold" panose="020B0503030202060203" pitchFamily="34" charset="77"/>
                <a:ea typeface="Arial"/>
                <a:cs typeface="Calibri" panose="020F0502020204030204" pitchFamily="34" charset="0"/>
                <a:sym typeface="Arial"/>
              </a:rPr>
              <a:t>+ 01. </a:t>
            </a:r>
            <a:r>
              <a:rPr lang="es-PE" b="1" dirty="0">
                <a:solidFill>
                  <a:schemeClr val="bg1">
                    <a:lumMod val="85000"/>
                  </a:schemeClr>
                </a:solidFill>
                <a:latin typeface="Graphik Bold" panose="020B0503030202060203" pitchFamily="34" charset="77"/>
                <a:cs typeface="Calibri" panose="020F0502020204030204" pitchFamily="34" charset="0"/>
              </a:rPr>
              <a:t>Estimar los costos.</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a:p>
            <a:r>
              <a:rPr lang="es-PE" b="1" dirty="0">
                <a:solidFill>
                  <a:srgbClr val="EF4539"/>
                </a:solidFill>
                <a:latin typeface="Graphik Bold" panose="020B0503030202060203" pitchFamily="34" charset="77"/>
                <a:ea typeface="Arial"/>
                <a:cs typeface="Calibri" panose="020F0502020204030204" pitchFamily="34" charset="0"/>
                <a:sym typeface="Arial"/>
              </a:rPr>
              <a:t>+ 02. </a:t>
            </a:r>
            <a:r>
              <a:rPr lang="es-PE" b="1" dirty="0">
                <a:solidFill>
                  <a:srgbClr val="EF4539"/>
                </a:solidFill>
                <a:latin typeface="Graphik Bold" panose="020B0503030202060203" pitchFamily="34" charset="77"/>
                <a:cs typeface="Calibri" panose="020F0502020204030204" pitchFamily="34" charset="0"/>
              </a:rPr>
              <a:t>Determinar el presupuesto.</a:t>
            </a:r>
          </a:p>
          <a:p>
            <a:pPr marL="342900" indent="-342900">
              <a:buFont typeface="+mj-lt"/>
              <a:buAutoNum type="arabicPeriod"/>
            </a:pPr>
            <a:endParaRPr lang="es-PE" b="1" dirty="0">
              <a:solidFill>
                <a:srgbClr val="EF4539"/>
              </a:solidFill>
              <a:latin typeface="Graphik Bold" panose="020B0503030202060203" pitchFamily="34" charset="77"/>
              <a:cs typeface="Calibri" panose="020F0502020204030204" pitchFamily="34" charset="0"/>
            </a:endParaRPr>
          </a:p>
        </p:txBody>
      </p:sp>
      <p:sp>
        <p:nvSpPr>
          <p:cNvPr id="8" name="CuadroTexto 7">
            <a:extLst>
              <a:ext uri="{FF2B5EF4-FFF2-40B4-BE49-F238E27FC236}">
                <a16:creationId xmlns:a16="http://schemas.microsoft.com/office/drawing/2014/main" id="{10AEFFFA-2984-E2A6-53C0-219E945D35C4}"/>
              </a:ext>
            </a:extLst>
          </p:cNvPr>
          <p:cNvSpPr txBox="1"/>
          <p:nvPr/>
        </p:nvSpPr>
        <p:spPr>
          <a:xfrm>
            <a:off x="503238" y="912813"/>
            <a:ext cx="4572000" cy="276999"/>
          </a:xfrm>
          <a:prstGeom prst="rect">
            <a:avLst/>
          </a:prstGeom>
          <a:noFill/>
        </p:spPr>
        <p:txBody>
          <a:bodyPr wrap="square" lIns="0" tIns="0" rIns="0" bIns="0">
            <a:spAutoFit/>
          </a:bodyPr>
          <a:lstStyle/>
          <a:p>
            <a:r>
              <a:rPr lang="es-PE" sz="1800" b="1" dirty="0">
                <a:latin typeface="Calibri" panose="020F0502020204030204" pitchFamily="34" charset="0"/>
                <a:cs typeface="Calibri" panose="020F0502020204030204" pitchFamily="34" charset="0"/>
              </a:rPr>
              <a:t>PASOS PARA ELABORAR UN PRESUPUESTO </a:t>
            </a:r>
          </a:p>
        </p:txBody>
      </p:sp>
    </p:spTree>
    <p:extLst>
      <p:ext uri="{BB962C8B-B14F-4D97-AF65-F5344CB8AC3E}">
        <p14:creationId xmlns:p14="http://schemas.microsoft.com/office/powerpoint/2010/main" val="38593465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7EF39C6-7FF0-681A-57A8-F2551AA363A3}"/>
              </a:ext>
            </a:extLst>
          </p:cNvPr>
          <p:cNvSpPr txBox="1"/>
          <p:nvPr/>
        </p:nvSpPr>
        <p:spPr>
          <a:xfrm>
            <a:off x="499918" y="912813"/>
            <a:ext cx="8180739" cy="2785378"/>
          </a:xfrm>
          <a:prstGeom prst="rect">
            <a:avLst/>
          </a:prstGeom>
          <a:noFill/>
        </p:spPr>
        <p:txBody>
          <a:bodyPr wrap="square" lIns="0" tIns="0" rIns="0" bIns="0" rtlCol="0">
            <a:spAutoFit/>
          </a:bodyPr>
          <a:lstStyle/>
          <a:p>
            <a:pPr>
              <a:spcAft>
                <a:spcPts val="600"/>
              </a:spcAft>
            </a:pPr>
            <a:r>
              <a:rPr lang="es-PE" sz="1600" b="1" dirty="0">
                <a:solidFill>
                  <a:srgbClr val="EF4539"/>
                </a:solidFill>
                <a:latin typeface="Graphik Bold" panose="020B0503030202060203" pitchFamily="34" charset="77"/>
                <a:ea typeface="Arial"/>
                <a:cs typeface="Calibri" panose="020F0502020204030204" pitchFamily="34" charset="0"/>
                <a:sym typeface="Arial"/>
              </a:rPr>
              <a:t>+ 02. </a:t>
            </a:r>
            <a:r>
              <a:rPr lang="es-PE" sz="1600" b="1" dirty="0">
                <a:solidFill>
                  <a:srgbClr val="EF4539"/>
                </a:solidFill>
                <a:latin typeface="Graphik Bold" panose="020B0503030202060203" pitchFamily="34" charset="77"/>
                <a:cs typeface="Calibri" panose="020F0502020204030204" pitchFamily="34" charset="0"/>
              </a:rPr>
              <a:t>Determinar el presupuesto.</a:t>
            </a: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Objetivo</a:t>
            </a:r>
            <a:r>
              <a:rPr lang="es-MX" sz="1600" dirty="0">
                <a:latin typeface="Calibri" panose="020F0502020204030204" pitchFamily="34" charset="0"/>
                <a:cs typeface="Calibri" panose="020F0502020204030204" pitchFamily="34" charset="0"/>
              </a:rPr>
              <a:t>: Agregar los costos estimados de las actividades individuales para establecer una línea base de costo autorizada (o presupuesto) que servirá de referencia durante la ejecución del proyecto. En este paso también se asignan fondos de contingencia y se establecen los puntos de control financiero.</a:t>
            </a:r>
          </a:p>
          <a:p>
            <a:pPr marL="401638" indent="-2190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Técnicas y Herramientas</a:t>
            </a:r>
            <a:r>
              <a:rPr lang="es-MX" sz="1600" dirty="0">
                <a:latin typeface="Calibri" panose="020F0502020204030204" pitchFamily="34" charset="0"/>
                <a:cs typeface="Calibri" panose="020F0502020204030204" pitchFamily="34" charset="0"/>
              </a:rPr>
              <a:t>: Sumarización de los costos (acumulación), análisis de reservas, conciliación del límite de financiamiento, y juicios de expertos.</a:t>
            </a:r>
          </a:p>
          <a:p>
            <a:pPr marL="401638" indent="-2190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401638" indent="-219075">
              <a:buFont typeface="Arial" panose="020B0604020202020204" pitchFamily="34" charset="0"/>
              <a:buChar char="•"/>
            </a:pPr>
            <a:r>
              <a:rPr lang="es-MX" sz="1600" b="1" dirty="0">
                <a:latin typeface="Calibri" panose="020F0502020204030204" pitchFamily="34" charset="0"/>
                <a:cs typeface="Calibri" panose="020F0502020204030204" pitchFamily="34" charset="0"/>
              </a:rPr>
              <a:t>Resultados</a:t>
            </a:r>
            <a:r>
              <a:rPr lang="es-MX" sz="1600" dirty="0">
                <a:latin typeface="Calibri" panose="020F0502020204030204" pitchFamily="34" charset="0"/>
                <a:cs typeface="Calibri" panose="020F0502020204030204" pitchFamily="34" charset="0"/>
              </a:rPr>
              <a:t>: Línea base de costo (presupuesto del proyecto), requisitos de financiamiento del proyecto, y actualizaciones a los documentos del proyecto.</a:t>
            </a:r>
            <a:endParaRPr lang="es-PE" sz="1600" dirty="0">
              <a:latin typeface="Calibri" panose="020F0502020204030204" pitchFamily="34" charset="0"/>
              <a:cs typeface="Calibri" panose="020F0502020204030204" pitchFamily="34" charset="0"/>
            </a:endParaRPr>
          </a:p>
        </p:txBody>
      </p:sp>
      <p:sp>
        <p:nvSpPr>
          <p:cNvPr id="5" name="Rectangle 5">
            <a:extLst>
              <a:ext uri="{FF2B5EF4-FFF2-40B4-BE49-F238E27FC236}">
                <a16:creationId xmlns:a16="http://schemas.microsoft.com/office/drawing/2014/main" id="{266B9989-EBBE-B01C-8646-D991D9C0BFF7}"/>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278281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2"/>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300" y="918374"/>
            <a:ext cx="4637237" cy="2154436"/>
          </a:xfrm>
          <a:prstGeom prst="rect">
            <a:avLst/>
          </a:prstGeom>
        </p:spPr>
        <p:txBody>
          <a:bodyPr vert="horz" wrap="square" lIns="0" tIns="0" rIns="0" bIns="0" rtlCol="0">
            <a:spAutoFit/>
          </a:bodyPr>
          <a:lstStyle/>
          <a:p>
            <a:pPr marL="11725">
              <a:buClr>
                <a:schemeClr val="tx1"/>
              </a:buClr>
              <a:buSzPct val="100000"/>
              <a:tabLst>
                <a:tab pos="121285" algn="l"/>
              </a:tabLst>
            </a:pPr>
            <a:r>
              <a:rPr lang="es-MX" sz="1400" spc="-10" dirty="0">
                <a:latin typeface="Calibri" panose="020F0502020204030204" pitchFamily="34" charset="0"/>
                <a:cs typeface="Calibri" panose="020F0502020204030204" pitchFamily="34" charset="0"/>
              </a:rPr>
              <a:t>En esta sesión:</a:t>
            </a:r>
          </a:p>
          <a:p>
            <a:pPr marL="11725">
              <a:buClr>
                <a:schemeClr val="tx1"/>
              </a:buClr>
              <a:buSzPct val="100000"/>
              <a:tabLst>
                <a:tab pos="121285" algn="l"/>
              </a:tabLst>
            </a:pPr>
            <a:endParaRPr lang="es-MX" sz="1400" b="1" spc="-10" dirty="0">
              <a:latin typeface="Calibri" panose="020F0502020204030204" pitchFamily="34" charset="0"/>
              <a:cs typeface="Calibri" panose="020F0502020204030204" pitchFamily="34" charset="0"/>
            </a:endParaRPr>
          </a:p>
          <a:p>
            <a:pPr marL="180000" indent="-168275">
              <a:buClr>
                <a:srgbClr val="EF45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Entenderás</a:t>
            </a:r>
            <a:r>
              <a:rPr lang="es-MX" sz="1400" spc="-10" dirty="0">
                <a:latin typeface="Calibri" panose="020F0502020204030204" pitchFamily="34" charset="0"/>
                <a:cs typeface="Calibri" panose="020F0502020204030204" pitchFamily="34" charset="0"/>
              </a:rPr>
              <a:t> la definición y diferencias de los diferentes tipos de costos implicados en la gestión del costo de los proyectos.</a:t>
            </a:r>
          </a:p>
          <a:p>
            <a:pPr marL="180000" indent="-168275">
              <a:buClr>
                <a:srgbClr val="EF4539"/>
              </a:buClr>
              <a:buSzPct val="100000"/>
              <a:buFont typeface="Arial"/>
              <a:buChar char="•"/>
              <a:tabLst>
                <a:tab pos="121285" algn="l"/>
              </a:tabLst>
            </a:pPr>
            <a:endParaRPr lang="es-MX" sz="1400" spc="-10" dirty="0">
              <a:latin typeface="Calibri" panose="020F0502020204030204" pitchFamily="34" charset="0"/>
              <a:cs typeface="Calibri" panose="020F0502020204030204" pitchFamily="34" charset="0"/>
            </a:endParaRPr>
          </a:p>
          <a:p>
            <a:pPr marL="180000" indent="-168275">
              <a:buClr>
                <a:srgbClr val="EF45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Aprenderás</a:t>
            </a:r>
            <a:r>
              <a:rPr lang="es-MX" sz="1400" spc="-10" dirty="0">
                <a:latin typeface="Calibri" panose="020F0502020204030204" pitchFamily="34" charset="0"/>
                <a:cs typeface="Calibri" panose="020F0502020204030204" pitchFamily="34" charset="0"/>
              </a:rPr>
              <a:t> el paso a paso para elaborar un presupuesto de un proyecto.</a:t>
            </a:r>
            <a:endParaRPr lang="es-PE" sz="1400" spc="-10" dirty="0">
              <a:solidFill>
                <a:srgbClr val="262626"/>
              </a:solidFill>
              <a:latin typeface="Calibri" panose="020F0502020204030204" pitchFamily="34" charset="0"/>
              <a:cs typeface="Calibri" panose="020F0502020204030204" pitchFamily="34" charset="0"/>
            </a:endParaRPr>
          </a:p>
          <a:p>
            <a:pPr marL="180000" indent="-168275">
              <a:buClr>
                <a:srgbClr val="EF4539"/>
              </a:buClr>
              <a:buSzPct val="100000"/>
              <a:buFont typeface="Arial"/>
              <a:buChar char="•"/>
              <a:tabLst>
                <a:tab pos="121285" algn="l"/>
              </a:tabLst>
            </a:pPr>
            <a:endParaRPr lang="es-MX" sz="1400" spc="-10" dirty="0">
              <a:latin typeface="Calibri" panose="020F0502020204030204" pitchFamily="34" charset="0"/>
              <a:cs typeface="Calibri" panose="020F0502020204030204" pitchFamily="34" charset="0"/>
            </a:endParaRPr>
          </a:p>
          <a:p>
            <a:pPr marL="180000" indent="-168275">
              <a:buClr>
                <a:srgbClr val="EF45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Revisarás</a:t>
            </a:r>
            <a:r>
              <a:rPr lang="es-MX" sz="1400" spc="-10" dirty="0">
                <a:latin typeface="Calibri" panose="020F0502020204030204" pitchFamily="34" charset="0"/>
                <a:cs typeface="Calibri" panose="020F0502020204030204" pitchFamily="34" charset="0"/>
              </a:rPr>
              <a:t> los diferentes tipos de estructuras de presupuestos que se utilizan.</a:t>
            </a:r>
          </a:p>
        </p:txBody>
      </p:sp>
      <p:pic>
        <p:nvPicPr>
          <p:cNvPr id="6" name="Imagen 5"/>
          <p:cNvPicPr>
            <a:picLocks noChangeAspect="1"/>
          </p:cNvPicPr>
          <p:nvPr/>
        </p:nvPicPr>
        <p:blipFill>
          <a:blip r:embed="rId3"/>
          <a:stretch>
            <a:fillRect/>
          </a:stretch>
        </p:blipFill>
        <p:spPr>
          <a:xfrm>
            <a:off x="1010841" y="954887"/>
            <a:ext cx="117851" cy="121369"/>
          </a:xfrm>
          <a:prstGeom prst="rect">
            <a:avLst/>
          </a:prstGeom>
        </p:spPr>
      </p:pic>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6663" y="3052733"/>
            <a:ext cx="1689027" cy="2181257"/>
          </a:xfrm>
          <a:prstGeom prst="rect">
            <a:avLst/>
          </a:prstGeom>
        </p:spPr>
      </p:pic>
      <p:sp>
        <p:nvSpPr>
          <p:cNvPr id="9" name="Rectángulo 8"/>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spTree>
    <p:extLst>
      <p:ext uri="{BB962C8B-B14F-4D97-AF65-F5344CB8AC3E}">
        <p14:creationId xmlns:p14="http://schemas.microsoft.com/office/powerpoint/2010/main" val="783239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24327-C15C-FFE2-E8C7-B0187FFB7B55}"/>
            </a:ext>
          </a:extLst>
        </p:cNvPr>
        <p:cNvGrpSpPr/>
        <p:nvPr/>
      </p:nvGrpSpPr>
      <p:grpSpPr>
        <a:xfrm>
          <a:off x="0" y="0"/>
          <a:ext cx="0" cy="0"/>
          <a:chOff x="0" y="0"/>
          <a:chExt cx="0" cy="0"/>
        </a:xfrm>
      </p:grpSpPr>
      <p:graphicFrame>
        <p:nvGraphicFramePr>
          <p:cNvPr id="8" name="Tabla 7">
            <a:extLst>
              <a:ext uri="{FF2B5EF4-FFF2-40B4-BE49-F238E27FC236}">
                <a16:creationId xmlns:a16="http://schemas.microsoft.com/office/drawing/2014/main" id="{6668AA42-203C-01CB-DD85-CA5F320161CF}"/>
              </a:ext>
            </a:extLst>
          </p:cNvPr>
          <p:cNvGraphicFramePr>
            <a:graphicFrameLocks noGrp="1"/>
          </p:cNvGraphicFramePr>
          <p:nvPr/>
        </p:nvGraphicFramePr>
        <p:xfrm>
          <a:off x="5374943" y="1144458"/>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Excavadora por 15d</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Excavadora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graphicFrame>
        <p:nvGraphicFramePr>
          <p:cNvPr id="5" name="Tabla 4">
            <a:extLst>
              <a:ext uri="{FF2B5EF4-FFF2-40B4-BE49-F238E27FC236}">
                <a16:creationId xmlns:a16="http://schemas.microsoft.com/office/drawing/2014/main" id="{A5FFE0FE-2CA5-945F-EE37-69E3EE2EC407}"/>
              </a:ext>
            </a:extLst>
          </p:cNvPr>
          <p:cNvGraphicFramePr>
            <a:graphicFrameLocks noGrp="1"/>
          </p:cNvGraphicFramePr>
          <p:nvPr/>
        </p:nvGraphicFramePr>
        <p:xfrm>
          <a:off x="503879" y="1360075"/>
          <a:ext cx="3888733" cy="1497425"/>
        </p:xfrm>
        <a:graphic>
          <a:graphicData uri="http://schemas.openxmlformats.org/drawingml/2006/table">
            <a:tbl>
              <a:tblPr/>
              <a:tblGrid>
                <a:gridCol w="113918">
                  <a:extLst>
                    <a:ext uri="{9D8B030D-6E8A-4147-A177-3AD203B41FA5}">
                      <a16:colId xmlns:a16="http://schemas.microsoft.com/office/drawing/2014/main" val="2016755486"/>
                    </a:ext>
                  </a:extLst>
                </a:gridCol>
                <a:gridCol w="264082">
                  <a:extLst>
                    <a:ext uri="{9D8B030D-6E8A-4147-A177-3AD203B41FA5}">
                      <a16:colId xmlns:a16="http://schemas.microsoft.com/office/drawing/2014/main" val="2723566248"/>
                    </a:ext>
                  </a:extLst>
                </a:gridCol>
                <a:gridCol w="333985">
                  <a:extLst>
                    <a:ext uri="{9D8B030D-6E8A-4147-A177-3AD203B41FA5}">
                      <a16:colId xmlns:a16="http://schemas.microsoft.com/office/drawing/2014/main" val="1185271101"/>
                    </a:ext>
                  </a:extLst>
                </a:gridCol>
                <a:gridCol w="2438872">
                  <a:extLst>
                    <a:ext uri="{9D8B030D-6E8A-4147-A177-3AD203B41FA5}">
                      <a16:colId xmlns:a16="http://schemas.microsoft.com/office/drawing/2014/main" val="2863042323"/>
                    </a:ext>
                  </a:extLst>
                </a:gridCol>
                <a:gridCol w="737876">
                  <a:extLst>
                    <a:ext uri="{9D8B030D-6E8A-4147-A177-3AD203B41FA5}">
                      <a16:colId xmlns:a16="http://schemas.microsoft.com/office/drawing/2014/main" val="751294625"/>
                    </a:ext>
                  </a:extLst>
                </a:gridCol>
              </a:tblGrid>
              <a:tr h="299485">
                <a:tc>
                  <a:txBody>
                    <a:bodyPr/>
                    <a:lstStyle/>
                    <a:p>
                      <a:pPr algn="r" fontAlgn="b"/>
                      <a:r>
                        <a:rPr lang="es-PE" sz="1100" b="1" i="0" u="none" strike="noStrike" dirty="0">
                          <a:solidFill>
                            <a:srgbClr val="FFFFFF"/>
                          </a:solidFill>
                          <a:effectLst/>
                          <a:latin typeface="Calibri" panose="020F0502020204030204" pitchFamily="34" charset="0"/>
                        </a:rPr>
                        <a:t>4</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1100" b="1" i="0" u="none" strike="noStrike" dirty="0">
                          <a:solidFill>
                            <a:srgbClr val="FFFFFF"/>
                          </a:solidFill>
                          <a:effectLst/>
                          <a:latin typeface="Calibri" panose="020F0502020204030204" pitchFamily="34" charset="0"/>
                        </a:rPr>
                        <a:t>Construcción</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l" fontAlgn="b"/>
                      <a:r>
                        <a:rPr lang="es-PE" sz="1100" b="1" i="0" u="none" strike="noStrike" dirty="0">
                          <a:solidFill>
                            <a:srgbClr val="FFFFFF"/>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solidFill>
                        <a:srgbClr val="D63C3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1824782981"/>
                  </a:ext>
                </a:extLst>
              </a:tr>
              <a:tr h="299485">
                <a:tc>
                  <a:txBody>
                    <a:bodyPr/>
                    <a:lstStyle/>
                    <a:p>
                      <a:pPr algn="l" fontAlgn="b"/>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a:txBody>
                    <a:bodyPr/>
                    <a:lstStyle/>
                    <a:p>
                      <a:pPr algn="l" fontAlgn="b"/>
                      <a:r>
                        <a:rPr lang="es-PE" sz="1100" b="1" i="0" u="none" strike="noStrike" dirty="0">
                          <a:solidFill>
                            <a:srgbClr val="000000"/>
                          </a:solidFill>
                          <a:effectLst/>
                          <a:latin typeface="Calibri" panose="020F0502020204030204" pitchFamily="34" charset="0"/>
                        </a:rPr>
                        <a:t>4.1.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gridSpan="2">
                  <a:txBody>
                    <a:bodyPr/>
                    <a:lstStyle/>
                    <a:p>
                      <a:pPr algn="l" fontAlgn="b"/>
                      <a:r>
                        <a:rPr lang="es-PE" sz="1100" b="1" i="0" u="none" strike="noStrike" dirty="0">
                          <a:solidFill>
                            <a:srgbClr val="000000"/>
                          </a:solidFill>
                          <a:effectLst/>
                          <a:latin typeface="Calibri" panose="020F0502020204030204" pitchFamily="34" charset="0"/>
                        </a:rPr>
                        <a:t>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tc hMerge="1">
                  <a:txBody>
                    <a:bodyPr/>
                    <a:lstStyle/>
                    <a:p>
                      <a:endParaRPr lang="es-PE"/>
                    </a:p>
                  </a:txBody>
                  <a:tcPr/>
                </a:tc>
                <a:tc>
                  <a:txBody>
                    <a:bodyPr/>
                    <a:lstStyle/>
                    <a:p>
                      <a:pPr algn="ctr" fontAlgn="ctr"/>
                      <a:r>
                        <a:rPr lang="es-PE" sz="1100" b="1" i="0" u="none" strike="noStrike" dirty="0">
                          <a:solidFill>
                            <a:srgbClr val="000000"/>
                          </a:solidFill>
                          <a:effectLst/>
                          <a:latin typeface="Calibri" panose="020F0502020204030204" pitchFamily="34" charset="0"/>
                        </a:rPr>
                        <a:t> </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BC8C4"/>
                    </a:solidFill>
                  </a:tcPr>
                </a:tc>
                <a:extLst>
                  <a:ext uri="{0D108BD9-81ED-4DB2-BD59-A6C34878D82A}">
                    <a16:rowId xmlns:a16="http://schemas.microsoft.com/office/drawing/2014/main" val="206718199"/>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4.1.1.</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Hacer zanjas sobre terreno</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15d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5733471"/>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4.1.2.</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Alquilar volquete de 2 toneladas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a:solidFill>
                            <a:srgbClr val="000000"/>
                          </a:solidFill>
                          <a:effectLst/>
                          <a:latin typeface="Calibri" panose="020F0502020204030204" pitchFamily="34" charset="0"/>
                        </a:rPr>
                        <a:t>2d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27682965"/>
                  </a:ext>
                </a:extLst>
              </a:tr>
              <a:tr h="299485">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solidFill>
                        <a:srgbClr val="D63C34"/>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1100" b="0" i="0" u="none" strike="noStrike">
                          <a:solidFill>
                            <a:srgbClr val="000000"/>
                          </a:solidFill>
                          <a:effectLst/>
                          <a:latin typeface="Calibri" panose="020F0502020204030204" pitchFamily="34" charset="0"/>
                        </a:rPr>
                        <a:t>4.1.3.</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1100" b="0" i="0" u="none" strike="noStrike" dirty="0">
                          <a:solidFill>
                            <a:srgbClr val="000000"/>
                          </a:solidFill>
                          <a:effectLst/>
                          <a:latin typeface="Calibri" panose="020F0502020204030204" pitchFamily="34" charset="0"/>
                        </a:rPr>
                        <a:t>Contratar Maestro de Obras y Obreros</a:t>
                      </a:r>
                    </a:p>
                  </a:txBody>
                  <a:tcPr marL="7144" marR="7144" marT="7144"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1100" b="0" i="0" u="none" strike="noStrike" dirty="0">
                          <a:solidFill>
                            <a:srgbClr val="000000"/>
                          </a:solidFill>
                          <a:effectLst/>
                          <a:latin typeface="Calibri" panose="020F0502020204030204" pitchFamily="34" charset="0"/>
                        </a:rPr>
                        <a:t>5d</a:t>
                      </a:r>
                    </a:p>
                  </a:txBody>
                  <a:tcPr marL="7144" marR="7144" marT="7144" marB="0" anchor="ctr">
                    <a:lnL w="19050" cap="flat" cmpd="sng" algn="ctr">
                      <a:noFill/>
                      <a:prstDash val="solid"/>
                      <a:round/>
                      <a:headEnd type="none" w="med" len="med"/>
                      <a:tailEnd type="none" w="med" len="med"/>
                    </a:lnL>
                    <a:lnR w="19050" cap="flat" cmpd="sng" algn="ctr">
                      <a:solidFill>
                        <a:srgbClr val="D63C34"/>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rgbClr val="D63C34"/>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7162245"/>
                  </a:ext>
                </a:extLst>
              </a:tr>
            </a:tbl>
          </a:graphicData>
        </a:graphic>
      </p:graphicFrame>
      <p:sp>
        <p:nvSpPr>
          <p:cNvPr id="6" name="CuadroTexto 5">
            <a:extLst>
              <a:ext uri="{FF2B5EF4-FFF2-40B4-BE49-F238E27FC236}">
                <a16:creationId xmlns:a16="http://schemas.microsoft.com/office/drawing/2014/main" id="{6499DC53-F5F9-A50A-543F-8A792F19EFA4}"/>
              </a:ext>
            </a:extLst>
          </p:cNvPr>
          <p:cNvSpPr txBox="1"/>
          <p:nvPr/>
        </p:nvSpPr>
        <p:spPr>
          <a:xfrm>
            <a:off x="503239" y="912813"/>
            <a:ext cx="8055546"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Se parte de la estimación de costos realizada en el paso anterior …</a:t>
            </a:r>
          </a:p>
        </p:txBody>
      </p:sp>
      <p:cxnSp>
        <p:nvCxnSpPr>
          <p:cNvPr id="7" name="Conector: angular 6">
            <a:extLst>
              <a:ext uri="{FF2B5EF4-FFF2-40B4-BE49-F238E27FC236}">
                <a16:creationId xmlns:a16="http://schemas.microsoft.com/office/drawing/2014/main" id="{FEE44F5E-8289-CA27-ECF4-BAC9F9C6B2C9}"/>
              </a:ext>
            </a:extLst>
          </p:cNvPr>
          <p:cNvCxnSpPr/>
          <p:nvPr/>
        </p:nvCxnSpPr>
        <p:spPr>
          <a:xfrm flipV="1">
            <a:off x="4354405" y="1807715"/>
            <a:ext cx="1038825" cy="323369"/>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BDE9D82E-A9B2-96DE-8E19-FFBB8EC77604}"/>
              </a:ext>
            </a:extLst>
          </p:cNvPr>
          <p:cNvSpPr txBox="1"/>
          <p:nvPr/>
        </p:nvSpPr>
        <p:spPr>
          <a:xfrm>
            <a:off x="7724657" y="2057081"/>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8,000</a:t>
            </a:r>
          </a:p>
        </p:txBody>
      </p:sp>
      <p:cxnSp>
        <p:nvCxnSpPr>
          <p:cNvPr id="10" name="Conector: angular 9">
            <a:extLst>
              <a:ext uri="{FF2B5EF4-FFF2-40B4-BE49-F238E27FC236}">
                <a16:creationId xmlns:a16="http://schemas.microsoft.com/office/drawing/2014/main" id="{E75FBB0C-86E2-0929-7B03-05C9DCBE3D54}"/>
              </a:ext>
            </a:extLst>
          </p:cNvPr>
          <p:cNvCxnSpPr>
            <a:cxnSpLocks/>
          </p:cNvCxnSpPr>
          <p:nvPr/>
        </p:nvCxnSpPr>
        <p:spPr>
          <a:xfrm>
            <a:off x="4322545" y="2359603"/>
            <a:ext cx="921632" cy="1114211"/>
          </a:xfrm>
          <a:prstGeom prst="bentConnector3">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aphicFrame>
        <p:nvGraphicFramePr>
          <p:cNvPr id="11" name="Tabla 10">
            <a:extLst>
              <a:ext uri="{FF2B5EF4-FFF2-40B4-BE49-F238E27FC236}">
                <a16:creationId xmlns:a16="http://schemas.microsoft.com/office/drawing/2014/main" id="{A354DC5F-7E22-A23A-21B5-DD328F6E3922}"/>
              </a:ext>
            </a:extLst>
          </p:cNvPr>
          <p:cNvGraphicFramePr>
            <a:graphicFrameLocks noGrp="1"/>
          </p:cNvGraphicFramePr>
          <p:nvPr/>
        </p:nvGraphicFramePr>
        <p:xfrm>
          <a:off x="5380784" y="2883324"/>
          <a:ext cx="3307465" cy="903527"/>
        </p:xfrm>
        <a:graphic>
          <a:graphicData uri="http://schemas.openxmlformats.org/drawingml/2006/table">
            <a:tbl>
              <a:tblPr firstRow="1" bandRow="1">
                <a:tableStyleId>{5C22544A-7EE6-4342-B048-85BDC9FD1C3A}</a:tableStyleId>
              </a:tblPr>
              <a:tblGrid>
                <a:gridCol w="1666754">
                  <a:extLst>
                    <a:ext uri="{9D8B030D-6E8A-4147-A177-3AD203B41FA5}">
                      <a16:colId xmlns:a16="http://schemas.microsoft.com/office/drawing/2014/main" val="2933784354"/>
                    </a:ext>
                  </a:extLst>
                </a:gridCol>
                <a:gridCol w="682996">
                  <a:extLst>
                    <a:ext uri="{9D8B030D-6E8A-4147-A177-3AD203B41FA5}">
                      <a16:colId xmlns:a16="http://schemas.microsoft.com/office/drawing/2014/main" val="783910609"/>
                    </a:ext>
                  </a:extLst>
                </a:gridCol>
                <a:gridCol w="957715">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362777">
                <a:tc>
                  <a:txBody>
                    <a:bodyPr/>
                    <a:lstStyle/>
                    <a:p>
                      <a:r>
                        <a:rPr lang="es-PE" sz="1200" dirty="0">
                          <a:latin typeface="Calibri" panose="020F0502020204030204" pitchFamily="34" charset="0"/>
                          <a:cs typeface="Calibri" panose="020F0502020204030204" pitchFamily="34" charset="0"/>
                        </a:rPr>
                        <a:t>Volquete de 2 toneladas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2337370"/>
                  </a:ext>
                </a:extLst>
              </a:tr>
              <a:tr h="283250">
                <a:tc>
                  <a:txBody>
                    <a:bodyPr/>
                    <a:lstStyle/>
                    <a:p>
                      <a:r>
                        <a:rPr lang="es-PE" sz="1200" dirty="0">
                          <a:latin typeface="Calibri" panose="020F0502020204030204" pitchFamily="34" charset="0"/>
                          <a:cs typeface="Calibri" panose="020F0502020204030204" pitchFamily="34" charset="0"/>
                        </a:rPr>
                        <a:t>Chofer de Volquete</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2,000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bl>
          </a:graphicData>
        </a:graphic>
      </p:graphicFrame>
      <p:sp>
        <p:nvSpPr>
          <p:cNvPr id="12" name="CuadroTexto 11">
            <a:extLst>
              <a:ext uri="{FF2B5EF4-FFF2-40B4-BE49-F238E27FC236}">
                <a16:creationId xmlns:a16="http://schemas.microsoft.com/office/drawing/2014/main" id="{4E59F7E7-2CAA-8A95-B3C9-1DA3A7EE4CC8}"/>
              </a:ext>
            </a:extLst>
          </p:cNvPr>
          <p:cNvSpPr txBox="1"/>
          <p:nvPr/>
        </p:nvSpPr>
        <p:spPr>
          <a:xfrm>
            <a:off x="7724657" y="3796949"/>
            <a:ext cx="963592"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12,000</a:t>
            </a:r>
          </a:p>
        </p:txBody>
      </p:sp>
      <p:cxnSp>
        <p:nvCxnSpPr>
          <p:cNvPr id="13" name="Conector: angular 12">
            <a:extLst>
              <a:ext uri="{FF2B5EF4-FFF2-40B4-BE49-F238E27FC236}">
                <a16:creationId xmlns:a16="http://schemas.microsoft.com/office/drawing/2014/main" id="{D684BB7C-1ECD-FF02-4341-32CFAC8A6BB1}"/>
              </a:ext>
            </a:extLst>
          </p:cNvPr>
          <p:cNvCxnSpPr>
            <a:cxnSpLocks/>
            <a:endCxn id="15" idx="0"/>
          </p:cNvCxnSpPr>
          <p:nvPr/>
        </p:nvCxnSpPr>
        <p:spPr>
          <a:xfrm rot="16200000" flipH="1" flipV="1">
            <a:off x="3026223" y="2093745"/>
            <a:ext cx="569665" cy="1763155"/>
          </a:xfrm>
          <a:prstGeom prst="bentConnector3">
            <a:avLst>
              <a:gd name="adj1" fmla="val 65964"/>
            </a:avLst>
          </a:prstGeom>
          <a:ln w="28575">
            <a:solidFill>
              <a:srgbClr val="EF45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BE38C54D-0ECB-0CCA-763C-02ECF3ABB639}"/>
              </a:ext>
            </a:extLst>
          </p:cNvPr>
          <p:cNvSpPr txBox="1"/>
          <p:nvPr/>
        </p:nvSpPr>
        <p:spPr>
          <a:xfrm>
            <a:off x="3159889" y="4933906"/>
            <a:ext cx="1026049" cy="300082"/>
          </a:xfrm>
          <a:prstGeom prst="rect">
            <a:avLst/>
          </a:prstGeom>
          <a:solidFill>
            <a:srgbClr val="FFC000"/>
          </a:solidFill>
        </p:spPr>
        <p:txBody>
          <a:bodyPr wrap="square" rtlCol="0">
            <a:spAutoFit/>
          </a:bodyPr>
          <a:lstStyle/>
          <a:p>
            <a:pPr algn="r"/>
            <a:r>
              <a:rPr lang="es-PE" sz="1350" b="1" dirty="0">
                <a:latin typeface="Calibri" panose="020F0502020204030204" pitchFamily="34" charset="0"/>
                <a:cs typeface="Calibri" panose="020F0502020204030204" pitchFamily="34" charset="0"/>
              </a:rPr>
              <a:t>S/ 18,760</a:t>
            </a:r>
          </a:p>
        </p:txBody>
      </p:sp>
      <p:graphicFrame>
        <p:nvGraphicFramePr>
          <p:cNvPr id="15" name="Tabla 14">
            <a:extLst>
              <a:ext uri="{FF2B5EF4-FFF2-40B4-BE49-F238E27FC236}">
                <a16:creationId xmlns:a16="http://schemas.microsoft.com/office/drawing/2014/main" id="{03E1F425-5877-9E5C-91E7-F23AF14137B3}"/>
              </a:ext>
            </a:extLst>
          </p:cNvPr>
          <p:cNvGraphicFramePr>
            <a:graphicFrameLocks noGrp="1"/>
          </p:cNvGraphicFramePr>
          <p:nvPr/>
        </p:nvGraphicFramePr>
        <p:xfrm>
          <a:off x="673017" y="3260156"/>
          <a:ext cx="3512922" cy="1673750"/>
        </p:xfrm>
        <a:graphic>
          <a:graphicData uri="http://schemas.openxmlformats.org/drawingml/2006/table">
            <a:tbl>
              <a:tblPr firstRow="1" bandRow="1">
                <a:tableStyleId>{5C22544A-7EE6-4342-B048-85BDC9FD1C3A}</a:tableStyleId>
              </a:tblPr>
              <a:tblGrid>
                <a:gridCol w="1948889">
                  <a:extLst>
                    <a:ext uri="{9D8B030D-6E8A-4147-A177-3AD203B41FA5}">
                      <a16:colId xmlns:a16="http://schemas.microsoft.com/office/drawing/2014/main" val="2933784354"/>
                    </a:ext>
                  </a:extLst>
                </a:gridCol>
                <a:gridCol w="546826">
                  <a:extLst>
                    <a:ext uri="{9D8B030D-6E8A-4147-A177-3AD203B41FA5}">
                      <a16:colId xmlns:a16="http://schemas.microsoft.com/office/drawing/2014/main" val="783910609"/>
                    </a:ext>
                  </a:extLst>
                </a:gridCol>
                <a:gridCol w="1017207">
                  <a:extLst>
                    <a:ext uri="{9D8B030D-6E8A-4147-A177-3AD203B41FA5}">
                      <a16:colId xmlns:a16="http://schemas.microsoft.com/office/drawing/2014/main" val="2668413450"/>
                    </a:ext>
                  </a:extLst>
                </a:gridCol>
              </a:tblGrid>
              <a:tr h="257500">
                <a:tc>
                  <a:txBody>
                    <a:bodyPr/>
                    <a:lstStyle/>
                    <a:p>
                      <a:r>
                        <a:rPr lang="es-PE" sz="1100" dirty="0">
                          <a:latin typeface="Calibri" panose="020F0502020204030204" pitchFamily="34" charset="0"/>
                          <a:cs typeface="Calibri" panose="020F0502020204030204" pitchFamily="34" charset="0"/>
                        </a:rPr>
                        <a:t>Recursos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err="1">
                          <a:latin typeface="Calibri" panose="020F0502020204030204" pitchFamily="34" charset="0"/>
                          <a:cs typeface="Calibri" panose="020F0502020204030204" pitchFamily="34" charset="0"/>
                        </a:rPr>
                        <a:t>Cant</a:t>
                      </a:r>
                      <a:r>
                        <a:rPr lang="es-PE" sz="1100" dirty="0">
                          <a:latin typeface="Calibri" panose="020F0502020204030204" pitchFamily="34" charset="0"/>
                          <a:cs typeface="Calibri" panose="020F0502020204030204" pitchFamily="34" charset="0"/>
                        </a:rPr>
                        <a:t>.</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tc>
                  <a:txBody>
                    <a:bodyPr/>
                    <a:lstStyle/>
                    <a:p>
                      <a:r>
                        <a:rPr lang="es-PE" sz="1100" dirty="0">
                          <a:latin typeface="Calibri" panose="020F0502020204030204" pitchFamily="34" charset="0"/>
                          <a:cs typeface="Calibri" panose="020F0502020204030204" pitchFamily="34" charset="0"/>
                        </a:rPr>
                        <a:t>Costo en S/</a:t>
                      </a:r>
                    </a:p>
                  </a:txBody>
                  <a:tcPr marL="68580" marR="68580" marT="34290" marB="34290">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rgbClr val="00B1C2"/>
                    </a:solidFill>
                  </a:tcPr>
                </a:tc>
                <a:extLst>
                  <a:ext uri="{0D108BD9-81ED-4DB2-BD59-A6C34878D82A}">
                    <a16:rowId xmlns:a16="http://schemas.microsoft.com/office/drawing/2014/main" val="2069708549"/>
                  </a:ext>
                </a:extLst>
              </a:tr>
              <a:tr h="283250">
                <a:tc>
                  <a:txBody>
                    <a:bodyPr/>
                    <a:lstStyle/>
                    <a:p>
                      <a:r>
                        <a:rPr lang="es-PE" sz="1200" dirty="0">
                          <a:latin typeface="Calibri" panose="020F0502020204030204" pitchFamily="34" charset="0"/>
                          <a:cs typeface="Calibri" panose="020F0502020204030204" pitchFamily="34" charset="0"/>
                        </a:rPr>
                        <a:t>Maestro de Obras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1</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7,500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898776469"/>
                  </a:ext>
                </a:extLst>
              </a:tr>
              <a:tr h="283250">
                <a:tc>
                  <a:txBody>
                    <a:bodyPr/>
                    <a:lstStyle/>
                    <a:p>
                      <a:r>
                        <a:rPr lang="es-PE" sz="1200" dirty="0">
                          <a:latin typeface="Calibri" panose="020F0502020204030204" pitchFamily="34" charset="0"/>
                          <a:cs typeface="Calibri" panose="020F0502020204030204" pitchFamily="34" charset="0"/>
                        </a:rPr>
                        <a:t>Obreros (Cuadrilla)</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10,500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1852910"/>
                  </a:ext>
                </a:extLst>
              </a:tr>
              <a:tr h="283250">
                <a:tc>
                  <a:txBody>
                    <a:bodyPr/>
                    <a:lstStyle/>
                    <a:p>
                      <a:r>
                        <a:rPr lang="es-PE" sz="1200" dirty="0">
                          <a:latin typeface="Calibri" panose="020F0502020204030204" pitchFamily="34" charset="0"/>
                          <a:cs typeface="Calibri" panose="020F0502020204030204" pitchFamily="34" charset="0"/>
                        </a:rPr>
                        <a:t>Mamelucos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tc>
                  <a:txBody>
                    <a:bodyPr/>
                    <a:lstStyle/>
                    <a:p>
                      <a:pPr algn="r"/>
                      <a:r>
                        <a:rPr lang="es-PE" sz="1200" dirty="0">
                          <a:latin typeface="Calibri" panose="020F0502020204030204" pitchFamily="34" charset="0"/>
                          <a:cs typeface="Calibri" panose="020F0502020204030204" pitchFamily="34" charset="0"/>
                        </a:rPr>
                        <a:t>300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solidFill>
                  </a:tcPr>
                </a:tc>
                <a:extLst>
                  <a:ext uri="{0D108BD9-81ED-4DB2-BD59-A6C34878D82A}">
                    <a16:rowId xmlns:a16="http://schemas.microsoft.com/office/drawing/2014/main" val="4150194148"/>
                  </a:ext>
                </a:extLst>
              </a:tr>
              <a:tr h="283250">
                <a:tc>
                  <a:txBody>
                    <a:bodyPr/>
                    <a:lstStyle/>
                    <a:p>
                      <a:r>
                        <a:rPr lang="es-PE" sz="1200" dirty="0">
                          <a:latin typeface="Calibri" panose="020F0502020204030204" pitchFamily="34" charset="0"/>
                          <a:cs typeface="Calibri" panose="020F0502020204030204" pitchFamily="34" charset="0"/>
                        </a:rPr>
                        <a:t>Pares de botas y guantes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3</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400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01324920"/>
                  </a:ext>
                </a:extLst>
              </a:tr>
              <a:tr h="283250">
                <a:tc>
                  <a:txBody>
                    <a:bodyPr/>
                    <a:lstStyle/>
                    <a:p>
                      <a:r>
                        <a:rPr lang="es-PE" sz="1200" dirty="0">
                          <a:latin typeface="Calibri" panose="020F0502020204030204" pitchFamily="34" charset="0"/>
                          <a:cs typeface="Calibri" panose="020F0502020204030204" pitchFamily="34" charset="0"/>
                        </a:rPr>
                        <a:t>Cascos</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r>
                        <a:rPr lang="es-PE" sz="1200" dirty="0">
                          <a:latin typeface="Calibri" panose="020F0502020204030204" pitchFamily="34" charset="0"/>
                          <a:cs typeface="Calibri" panose="020F0502020204030204" pitchFamily="34" charset="0"/>
                        </a:rPr>
                        <a:t>2</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tc>
                  <a:txBody>
                    <a:bodyPr/>
                    <a:lstStyle/>
                    <a:p>
                      <a:pPr algn="r"/>
                      <a:r>
                        <a:rPr lang="es-PE" sz="1200" dirty="0">
                          <a:latin typeface="Calibri" panose="020F0502020204030204" pitchFamily="34" charset="0"/>
                          <a:cs typeface="Calibri" panose="020F0502020204030204" pitchFamily="34" charset="0"/>
                        </a:rPr>
                        <a:t>60</a:t>
                      </a:r>
                    </a:p>
                  </a:txBody>
                  <a:tcPr marL="68580" marR="68580" marT="34290" marB="34290" anchor="ctr">
                    <a:lnL w="12700" cap="flat" cmpd="sng" algn="ctr">
                      <a:solidFill>
                        <a:srgbClr val="00B1C2"/>
                      </a:solidFill>
                      <a:prstDash val="solid"/>
                      <a:round/>
                      <a:headEnd type="none" w="med" len="med"/>
                      <a:tailEnd type="none" w="med" len="med"/>
                    </a:lnL>
                    <a:lnR w="12700" cap="flat" cmpd="sng" algn="ctr">
                      <a:solidFill>
                        <a:srgbClr val="00B1C2"/>
                      </a:solidFill>
                      <a:prstDash val="solid"/>
                      <a:round/>
                      <a:headEnd type="none" w="med" len="med"/>
                      <a:tailEnd type="none" w="med" len="med"/>
                    </a:lnR>
                    <a:lnT w="12700" cap="flat" cmpd="sng" algn="ctr">
                      <a:solidFill>
                        <a:srgbClr val="00B1C2"/>
                      </a:solidFill>
                      <a:prstDash val="solid"/>
                      <a:round/>
                      <a:headEnd type="none" w="med" len="med"/>
                      <a:tailEnd type="none" w="med" len="med"/>
                    </a:lnT>
                    <a:lnB w="12700" cap="flat" cmpd="sng" algn="ctr">
                      <a:solidFill>
                        <a:srgbClr val="00B1C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41023249"/>
                  </a:ext>
                </a:extLst>
              </a:tr>
            </a:tbl>
          </a:graphicData>
        </a:graphic>
      </p:graphicFrame>
      <p:sp>
        <p:nvSpPr>
          <p:cNvPr id="16" name="CuadroTexto 15">
            <a:extLst>
              <a:ext uri="{FF2B5EF4-FFF2-40B4-BE49-F238E27FC236}">
                <a16:creationId xmlns:a16="http://schemas.microsoft.com/office/drawing/2014/main" id="{B133BF14-C954-88C0-6A97-1989DB32512E}"/>
              </a:ext>
            </a:extLst>
          </p:cNvPr>
          <p:cNvSpPr txBox="1"/>
          <p:nvPr/>
        </p:nvSpPr>
        <p:spPr>
          <a:xfrm>
            <a:off x="4730750" y="4473343"/>
            <a:ext cx="3957500" cy="738664"/>
          </a:xfrm>
          <a:prstGeom prst="rect">
            <a:avLst/>
          </a:prstGeom>
          <a:solidFill>
            <a:schemeClr val="accent5">
              <a:lumMod val="20000"/>
              <a:lumOff val="80000"/>
            </a:schemeClr>
          </a:solidFill>
          <a:ln>
            <a:solidFill>
              <a:schemeClr val="accent5">
                <a:lumMod val="20000"/>
                <a:lumOff val="80000"/>
              </a:schemeClr>
            </a:solidFill>
          </a:ln>
        </p:spPr>
        <p:txBody>
          <a:bodyPr wrap="square" lIns="144000" rIns="144000" rtlCol="0">
            <a:spAutoFit/>
          </a:bodyPr>
          <a:lstStyle/>
          <a:p>
            <a:r>
              <a:rPr lang="es-MX" sz="1400" dirty="0">
                <a:latin typeface="Calibri" panose="020F0502020204030204" pitchFamily="34" charset="0"/>
                <a:cs typeface="Calibri" panose="020F0502020204030204" pitchFamily="34" charset="0"/>
              </a:rPr>
              <a:t>Tener en cuenta que la estimación de cada recurso implica considerar los días que serán utilizados dichos recursos. </a:t>
            </a:r>
            <a:endParaRPr lang="es-PE" sz="1400"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F97AAAA7-AA78-6A91-3852-BC9302695994}"/>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3375421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860C0A8D-7B07-0903-C5C3-D779869B33F0}"/>
              </a:ext>
            </a:extLst>
          </p:cNvPr>
          <p:cNvGraphicFramePr>
            <a:graphicFrameLocks noGrp="1"/>
          </p:cNvGraphicFramePr>
          <p:nvPr>
            <p:extLst>
              <p:ext uri="{D42A27DB-BD31-4B8C-83A1-F6EECF244321}">
                <p14:modId xmlns:p14="http://schemas.microsoft.com/office/powerpoint/2010/main" val="4186270884"/>
              </p:ext>
            </p:extLst>
          </p:nvPr>
        </p:nvGraphicFramePr>
        <p:xfrm>
          <a:off x="554136" y="1326909"/>
          <a:ext cx="4244534" cy="1609520"/>
        </p:xfrm>
        <a:graphic>
          <a:graphicData uri="http://schemas.openxmlformats.org/drawingml/2006/table">
            <a:tbl>
              <a:tblPr/>
              <a:tblGrid>
                <a:gridCol w="124342">
                  <a:extLst>
                    <a:ext uri="{9D8B030D-6E8A-4147-A177-3AD203B41FA5}">
                      <a16:colId xmlns:a16="http://schemas.microsoft.com/office/drawing/2014/main" val="2016755486"/>
                    </a:ext>
                  </a:extLst>
                </a:gridCol>
                <a:gridCol w="288244">
                  <a:extLst>
                    <a:ext uri="{9D8B030D-6E8A-4147-A177-3AD203B41FA5}">
                      <a16:colId xmlns:a16="http://schemas.microsoft.com/office/drawing/2014/main" val="2723566248"/>
                    </a:ext>
                  </a:extLst>
                </a:gridCol>
                <a:gridCol w="364544">
                  <a:extLst>
                    <a:ext uri="{9D8B030D-6E8A-4147-A177-3AD203B41FA5}">
                      <a16:colId xmlns:a16="http://schemas.microsoft.com/office/drawing/2014/main" val="1185271101"/>
                    </a:ext>
                  </a:extLst>
                </a:gridCol>
                <a:gridCol w="2547218">
                  <a:extLst>
                    <a:ext uri="{9D8B030D-6E8A-4147-A177-3AD203B41FA5}">
                      <a16:colId xmlns:a16="http://schemas.microsoft.com/office/drawing/2014/main" val="2863042323"/>
                    </a:ext>
                  </a:extLst>
                </a:gridCol>
                <a:gridCol w="920186">
                  <a:extLst>
                    <a:ext uri="{9D8B030D-6E8A-4147-A177-3AD203B41FA5}">
                      <a16:colId xmlns:a16="http://schemas.microsoft.com/office/drawing/2014/main" val="751294625"/>
                    </a:ext>
                  </a:extLst>
                </a:gridCol>
              </a:tblGrid>
              <a:tr h="327184">
                <a:tc>
                  <a:txBody>
                    <a:bodyPr/>
                    <a:lstStyle/>
                    <a:p>
                      <a:pPr algn="r" fontAlgn="b"/>
                      <a:r>
                        <a:rPr lang="es-PE" sz="1100" b="1" i="0" u="none" strike="noStrike" dirty="0">
                          <a:solidFill>
                            <a:srgbClr val="FFFFFF"/>
                          </a:solidFill>
                          <a:effectLst/>
                          <a:latin typeface="Calibri" panose="020F0502020204030204" pitchFamily="34" charset="0"/>
                        </a:rPr>
                        <a:t>4</a:t>
                      </a:r>
                    </a:p>
                  </a:txBody>
                  <a:tcPr marL="7144" marR="7144" marT="7144" marB="0" anchor="ctr">
                    <a:lnL w="12700" cap="flat" cmpd="sng" algn="ctr">
                      <a:solidFill>
                        <a:srgbClr val="EF4539"/>
                      </a:solidFill>
                      <a:prstDash val="solid"/>
                      <a:round/>
                      <a:headEnd type="none" w="med" len="med"/>
                      <a:tailEnd type="none" w="med" len="med"/>
                    </a:lnL>
                    <a:lnR>
                      <a:noFill/>
                    </a:lnR>
                    <a:lnT w="12700" cap="flat" cmpd="sng" algn="ctr">
                      <a:solidFill>
                        <a:srgbClr val="EF4539"/>
                      </a:solidFill>
                      <a:prstDash val="solid"/>
                      <a:round/>
                      <a:headEnd type="none" w="med" len="med"/>
                      <a:tailEnd type="none" w="med" len="med"/>
                    </a:lnT>
                    <a:lnB>
                      <a:noFill/>
                    </a:lnB>
                    <a:solidFill>
                      <a:srgbClr val="EF4539"/>
                    </a:solidFill>
                  </a:tcPr>
                </a:tc>
                <a:tc gridSpan="3">
                  <a:txBody>
                    <a:bodyPr/>
                    <a:lstStyle/>
                    <a:p>
                      <a:pPr algn="l" fontAlgn="b"/>
                      <a:r>
                        <a:rPr lang="es-PE" sz="1100" b="1" i="0" u="none" strike="noStrike" dirty="0">
                          <a:solidFill>
                            <a:srgbClr val="FFFFFF"/>
                          </a:solidFill>
                          <a:effectLst/>
                          <a:latin typeface="Calibri" panose="020F0502020204030204" pitchFamily="34" charset="0"/>
                        </a:rPr>
                        <a:t>Construcción</a:t>
                      </a:r>
                    </a:p>
                  </a:txBody>
                  <a:tcPr marL="7144" marR="7144" marT="7144" marB="0" anchor="ctr">
                    <a:lnL>
                      <a:noFill/>
                    </a:lnL>
                    <a:lnR>
                      <a:noFill/>
                    </a:lnR>
                    <a:lnT w="12700" cap="flat" cmpd="sng" algn="ctr">
                      <a:solidFill>
                        <a:srgbClr val="EF4539"/>
                      </a:solidFill>
                      <a:prstDash val="solid"/>
                      <a:round/>
                      <a:headEnd type="none" w="med" len="med"/>
                      <a:tailEnd type="none" w="med" len="med"/>
                    </a:lnT>
                    <a:lnB>
                      <a:noFill/>
                    </a:lnB>
                    <a:solidFill>
                      <a:srgbClr val="EF4539"/>
                    </a:solidFill>
                  </a:tcPr>
                </a:tc>
                <a:tc hMerge="1">
                  <a:txBody>
                    <a:bodyPr/>
                    <a:lstStyle/>
                    <a:p>
                      <a:endParaRPr lang="es-PE"/>
                    </a:p>
                  </a:txBody>
                  <a:tcPr/>
                </a:tc>
                <a:tc hMerge="1">
                  <a:txBody>
                    <a:bodyPr/>
                    <a:lstStyle/>
                    <a:p>
                      <a:endParaRPr lang="es-PE"/>
                    </a:p>
                  </a:txBody>
                  <a:tcPr/>
                </a:tc>
                <a:tc>
                  <a:txBody>
                    <a:bodyPr/>
                    <a:lstStyle/>
                    <a:p>
                      <a:pPr algn="ctr" fontAlgn="b"/>
                      <a:r>
                        <a:rPr lang="es-PE" sz="1100" b="0" i="0" u="none" strike="noStrike" dirty="0">
                          <a:solidFill>
                            <a:srgbClr val="FFFFFF"/>
                          </a:solidFill>
                          <a:effectLst/>
                          <a:latin typeface="Calibri" panose="020F0502020204030204" pitchFamily="34" charset="0"/>
                        </a:rPr>
                        <a:t> Estimación</a:t>
                      </a:r>
                    </a:p>
                    <a:p>
                      <a:pPr algn="ctr" fontAlgn="b"/>
                      <a:r>
                        <a:rPr lang="es-PE" sz="1100" b="0" i="0" u="none" strike="noStrike" dirty="0">
                          <a:solidFill>
                            <a:srgbClr val="FFFFFF"/>
                          </a:solidFill>
                          <a:effectLst/>
                          <a:latin typeface="Calibri" panose="020F0502020204030204" pitchFamily="34" charset="0"/>
                        </a:rPr>
                        <a:t>De Actividades</a:t>
                      </a:r>
                    </a:p>
                  </a:txBody>
                  <a:tcPr marL="7144" marR="7144" marT="7144" marB="0" anchor="ctr">
                    <a:lnL>
                      <a:noFill/>
                    </a:lnL>
                    <a:lnR w="12700" cap="flat" cmpd="sng" algn="ctr">
                      <a:solidFill>
                        <a:srgbClr val="EF4539"/>
                      </a:solidFill>
                      <a:prstDash val="solid"/>
                      <a:round/>
                      <a:headEnd type="none" w="med" len="med"/>
                      <a:tailEnd type="none" w="med" len="med"/>
                    </a:lnR>
                    <a:lnT w="12700" cap="flat" cmpd="sng" algn="ctr">
                      <a:solidFill>
                        <a:srgbClr val="EF4539"/>
                      </a:solidFill>
                      <a:prstDash val="solid"/>
                      <a:round/>
                      <a:headEnd type="none" w="med" len="med"/>
                      <a:tailEnd type="none" w="med" len="med"/>
                    </a:lnT>
                    <a:lnB>
                      <a:noFill/>
                    </a:lnB>
                    <a:solidFill>
                      <a:srgbClr val="7150A0"/>
                    </a:solidFill>
                  </a:tcPr>
                </a:tc>
                <a:extLst>
                  <a:ext uri="{0D108BD9-81ED-4DB2-BD59-A6C34878D82A}">
                    <a16:rowId xmlns:a16="http://schemas.microsoft.com/office/drawing/2014/main" val="1824782981"/>
                  </a:ext>
                </a:extLst>
              </a:tr>
              <a:tr h="316774">
                <a:tc>
                  <a:txBody>
                    <a:bodyPr/>
                    <a:lstStyle/>
                    <a:p>
                      <a:pPr algn="l" fontAlgn="b"/>
                      <a:r>
                        <a:rPr lang="es-PE" sz="1100" b="1" i="0" u="none" strike="noStrike">
                          <a:solidFill>
                            <a:srgbClr val="000000"/>
                          </a:solidFill>
                          <a:effectLst/>
                          <a:latin typeface="Calibri" panose="020F0502020204030204" pitchFamily="34" charset="0"/>
                        </a:rPr>
                        <a:t> </a:t>
                      </a:r>
                    </a:p>
                  </a:txBody>
                  <a:tcPr marL="7144" marR="7144" marT="7144" marB="0" anchor="ctr">
                    <a:lnL w="12700" cap="flat" cmpd="sng" algn="ctr">
                      <a:solidFill>
                        <a:srgbClr val="EF4539"/>
                      </a:solidFill>
                      <a:prstDash val="solid"/>
                      <a:round/>
                      <a:headEnd type="none" w="med" len="med"/>
                      <a:tailEnd type="none" w="med" len="med"/>
                    </a:lnL>
                    <a:lnR>
                      <a:noFill/>
                    </a:lnR>
                    <a:lnT>
                      <a:noFill/>
                    </a:lnT>
                    <a:lnB>
                      <a:noFill/>
                    </a:lnB>
                    <a:solidFill>
                      <a:srgbClr val="FBC8C4"/>
                    </a:solidFill>
                  </a:tcPr>
                </a:tc>
                <a:tc>
                  <a:txBody>
                    <a:bodyPr/>
                    <a:lstStyle/>
                    <a:p>
                      <a:pPr algn="l" fontAlgn="b"/>
                      <a:r>
                        <a:rPr lang="es-PE" sz="1100" b="1" i="0" u="none" strike="noStrike">
                          <a:solidFill>
                            <a:srgbClr val="000000"/>
                          </a:solidFill>
                          <a:effectLst/>
                          <a:latin typeface="Calibri" panose="020F0502020204030204" pitchFamily="34" charset="0"/>
                        </a:rPr>
                        <a:t>4.1.</a:t>
                      </a:r>
                    </a:p>
                  </a:txBody>
                  <a:tcPr marL="7144" marR="7144" marT="7144" marB="0" anchor="ctr">
                    <a:lnL>
                      <a:noFill/>
                    </a:lnL>
                    <a:lnR>
                      <a:noFill/>
                    </a:lnR>
                    <a:lnT>
                      <a:noFill/>
                    </a:lnT>
                    <a:lnB>
                      <a:noFill/>
                    </a:lnB>
                    <a:solidFill>
                      <a:srgbClr val="FBC8C4"/>
                    </a:solidFill>
                  </a:tcPr>
                </a:tc>
                <a:tc gridSpan="2">
                  <a:txBody>
                    <a:bodyPr/>
                    <a:lstStyle/>
                    <a:p>
                      <a:pPr algn="l" fontAlgn="b"/>
                      <a:r>
                        <a:rPr lang="es-PE" sz="1100" b="1" i="0" u="none" strike="noStrike" dirty="0">
                          <a:solidFill>
                            <a:srgbClr val="000000"/>
                          </a:solidFill>
                          <a:effectLst/>
                          <a:latin typeface="Calibri" panose="020F0502020204030204" pitchFamily="34" charset="0"/>
                        </a:rPr>
                        <a:t>Terreno</a:t>
                      </a:r>
                    </a:p>
                  </a:txBody>
                  <a:tcPr marL="7144" marR="7144" marT="7144" marB="0" anchor="ctr">
                    <a:lnL>
                      <a:noFill/>
                    </a:lnL>
                    <a:lnR>
                      <a:noFill/>
                    </a:lnR>
                    <a:lnT>
                      <a:noFill/>
                    </a:lnT>
                    <a:lnB>
                      <a:noFill/>
                    </a:lnB>
                    <a:solidFill>
                      <a:srgbClr val="FBC8C4"/>
                    </a:solidFill>
                  </a:tcPr>
                </a:tc>
                <a:tc hMerge="1">
                  <a:txBody>
                    <a:bodyPr/>
                    <a:lstStyle/>
                    <a:p>
                      <a:endParaRPr lang="es-PE"/>
                    </a:p>
                  </a:txBody>
                  <a:tcPr/>
                </a:tc>
                <a:tc>
                  <a:txBody>
                    <a:bodyPr/>
                    <a:lstStyle/>
                    <a:p>
                      <a:pPr algn="ctr" fontAlgn="ctr"/>
                      <a:r>
                        <a:rPr lang="es-PE" sz="1100" b="1" i="0" u="none" strike="noStrike" dirty="0">
                          <a:solidFill>
                            <a:srgbClr val="000000"/>
                          </a:solidFill>
                          <a:effectLst/>
                          <a:latin typeface="Calibri" panose="020F0502020204030204" pitchFamily="34" charset="0"/>
                        </a:rPr>
                        <a:t> </a:t>
                      </a:r>
                    </a:p>
                  </a:txBody>
                  <a:tcPr marL="7144" marR="7144" marT="7144" marB="0" anchor="ctr">
                    <a:lnL>
                      <a:noFill/>
                    </a:lnL>
                    <a:lnR w="12700" cap="flat" cmpd="sng" algn="ctr">
                      <a:solidFill>
                        <a:srgbClr val="EF4539"/>
                      </a:solidFill>
                      <a:prstDash val="solid"/>
                      <a:round/>
                      <a:headEnd type="none" w="med" len="med"/>
                      <a:tailEnd type="none" w="med" len="med"/>
                    </a:lnR>
                    <a:lnT>
                      <a:noFill/>
                    </a:lnT>
                    <a:lnB>
                      <a:noFill/>
                    </a:lnB>
                    <a:solidFill>
                      <a:srgbClr val="FBC8C4"/>
                    </a:solidFill>
                  </a:tcPr>
                </a:tc>
                <a:extLst>
                  <a:ext uri="{0D108BD9-81ED-4DB2-BD59-A6C34878D82A}">
                    <a16:rowId xmlns:a16="http://schemas.microsoft.com/office/drawing/2014/main" val="206718199"/>
                  </a:ext>
                </a:extLst>
              </a:tr>
              <a:tr h="316774">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2700" cap="flat" cmpd="sng" algn="ctr">
                      <a:solidFill>
                        <a:srgbClr val="EF4539"/>
                      </a:solidFill>
                      <a:prstDash val="solid"/>
                      <a:round/>
                      <a:headEnd type="none" w="med" len="med"/>
                      <a:tailEnd type="none" w="med" len="med"/>
                    </a:lnL>
                    <a:lnR>
                      <a:noFill/>
                    </a:lnR>
                    <a:lnT>
                      <a:noFill/>
                    </a:lnT>
                    <a:lnB>
                      <a:noFill/>
                    </a:lnB>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a:noFill/>
                    </a:lnL>
                    <a:lnR>
                      <a:noFill/>
                    </a:lnR>
                    <a:lnT>
                      <a:noFill/>
                    </a:lnT>
                    <a:lnB>
                      <a:noFill/>
                    </a:lnB>
                  </a:tcPr>
                </a:tc>
                <a:tc>
                  <a:txBody>
                    <a:bodyPr/>
                    <a:lstStyle/>
                    <a:p>
                      <a:pPr algn="l" fontAlgn="b"/>
                      <a:r>
                        <a:rPr lang="es-PE" sz="1100" b="0" i="0" u="none" strike="noStrike">
                          <a:solidFill>
                            <a:srgbClr val="000000"/>
                          </a:solidFill>
                          <a:effectLst/>
                          <a:latin typeface="Calibri" panose="020F0502020204030204" pitchFamily="34" charset="0"/>
                        </a:rPr>
                        <a:t>4.1.1.</a:t>
                      </a:r>
                    </a:p>
                  </a:txBody>
                  <a:tcPr marL="7144" marR="7144" marT="7144" marB="0" anchor="ctr">
                    <a:lnL>
                      <a:noFill/>
                    </a:lnL>
                    <a:lnR>
                      <a:noFill/>
                    </a:lnR>
                    <a:lnT>
                      <a:noFill/>
                    </a:lnT>
                    <a:lnB>
                      <a:noFill/>
                    </a:lnB>
                  </a:tcPr>
                </a:tc>
                <a:tc>
                  <a:txBody>
                    <a:bodyPr/>
                    <a:lstStyle/>
                    <a:p>
                      <a:pPr algn="l" fontAlgn="b"/>
                      <a:r>
                        <a:rPr lang="es-PE" sz="1100" b="0" i="0" u="none" strike="noStrike">
                          <a:solidFill>
                            <a:srgbClr val="000000"/>
                          </a:solidFill>
                          <a:effectLst/>
                          <a:latin typeface="Calibri" panose="020F0502020204030204" pitchFamily="34" charset="0"/>
                        </a:rPr>
                        <a:t>Hacer zanjas sobre terreno</a:t>
                      </a:r>
                    </a:p>
                  </a:txBody>
                  <a:tcPr marL="7144" marR="7144" marT="7144" marB="0" anchor="ctr">
                    <a:lnL>
                      <a:noFill/>
                    </a:lnL>
                    <a:lnR>
                      <a:noFill/>
                    </a:lnR>
                    <a:lnT>
                      <a:noFill/>
                    </a:lnT>
                    <a:lnB>
                      <a:noFill/>
                    </a:lnB>
                  </a:tcPr>
                </a:tc>
                <a:tc>
                  <a:txBody>
                    <a:bodyPr/>
                    <a:lstStyle/>
                    <a:p>
                      <a:pPr algn="ctr" fontAlgn="ctr"/>
                      <a:r>
                        <a:rPr lang="es-PE" sz="1100" b="1" i="0" u="none" strike="noStrike" dirty="0">
                          <a:solidFill>
                            <a:srgbClr val="000000"/>
                          </a:solidFill>
                          <a:effectLst/>
                          <a:latin typeface="Calibri" panose="020F0502020204030204" pitchFamily="34" charset="0"/>
                        </a:rPr>
                        <a:t>S/ 8,000</a:t>
                      </a:r>
                    </a:p>
                  </a:txBody>
                  <a:tcPr marL="7144" marR="7144" marT="7144" marB="0" anchor="ctr">
                    <a:lnL>
                      <a:noFill/>
                    </a:lnL>
                    <a:lnR w="12700" cap="flat" cmpd="sng" algn="ctr">
                      <a:solidFill>
                        <a:srgbClr val="EF4539"/>
                      </a:solidFill>
                      <a:prstDash val="solid"/>
                      <a:round/>
                      <a:headEnd type="none" w="med" len="med"/>
                      <a:tailEnd type="none" w="med" len="med"/>
                    </a:lnR>
                    <a:lnT>
                      <a:noFill/>
                    </a:lnT>
                    <a:lnB>
                      <a:noFill/>
                    </a:lnB>
                    <a:solidFill>
                      <a:srgbClr val="FDC212"/>
                    </a:solidFill>
                  </a:tcPr>
                </a:tc>
                <a:extLst>
                  <a:ext uri="{0D108BD9-81ED-4DB2-BD59-A6C34878D82A}">
                    <a16:rowId xmlns:a16="http://schemas.microsoft.com/office/drawing/2014/main" val="1915733471"/>
                  </a:ext>
                </a:extLst>
              </a:tr>
              <a:tr h="316774">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2700" cap="flat" cmpd="sng" algn="ctr">
                      <a:solidFill>
                        <a:srgbClr val="EF4539"/>
                      </a:solidFill>
                      <a:prstDash val="solid"/>
                      <a:round/>
                      <a:headEnd type="none" w="med" len="med"/>
                      <a:tailEnd type="none" w="med" len="med"/>
                    </a:lnL>
                    <a:lnR>
                      <a:noFill/>
                    </a:lnR>
                    <a:lnT>
                      <a:noFill/>
                    </a:lnT>
                    <a:lnB>
                      <a:noFill/>
                    </a:lnB>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a:noFill/>
                    </a:lnL>
                    <a:lnR>
                      <a:noFill/>
                    </a:lnR>
                    <a:lnT>
                      <a:noFill/>
                    </a:lnT>
                    <a:lnB>
                      <a:noFill/>
                    </a:lnB>
                  </a:tcPr>
                </a:tc>
                <a:tc>
                  <a:txBody>
                    <a:bodyPr/>
                    <a:lstStyle/>
                    <a:p>
                      <a:pPr algn="l" fontAlgn="b"/>
                      <a:r>
                        <a:rPr lang="es-PE" sz="1100" b="0" i="0" u="none" strike="noStrike">
                          <a:solidFill>
                            <a:srgbClr val="000000"/>
                          </a:solidFill>
                          <a:effectLst/>
                          <a:latin typeface="Calibri" panose="020F0502020204030204" pitchFamily="34" charset="0"/>
                        </a:rPr>
                        <a:t>4.1.2.</a:t>
                      </a:r>
                    </a:p>
                  </a:txBody>
                  <a:tcPr marL="7144" marR="7144" marT="7144" marB="0" anchor="ctr">
                    <a:lnL>
                      <a:noFill/>
                    </a:lnL>
                    <a:lnR>
                      <a:noFill/>
                    </a:lnR>
                    <a:lnT>
                      <a:noFill/>
                    </a:lnT>
                    <a:lnB>
                      <a:noFill/>
                    </a:lnB>
                  </a:tcPr>
                </a:tc>
                <a:tc>
                  <a:txBody>
                    <a:bodyPr/>
                    <a:lstStyle/>
                    <a:p>
                      <a:pPr algn="l" fontAlgn="b"/>
                      <a:r>
                        <a:rPr lang="es-PE" sz="1100" b="0" i="0" u="none" strike="noStrike">
                          <a:solidFill>
                            <a:srgbClr val="000000"/>
                          </a:solidFill>
                          <a:effectLst/>
                          <a:latin typeface="Calibri" panose="020F0502020204030204" pitchFamily="34" charset="0"/>
                        </a:rPr>
                        <a:t>Alquilar volquete de 2 toneladas</a:t>
                      </a:r>
                    </a:p>
                  </a:txBody>
                  <a:tcPr marL="7144" marR="7144" marT="7144" marB="0" anchor="ctr">
                    <a:lnL>
                      <a:noFill/>
                    </a:lnL>
                    <a:lnR>
                      <a:noFill/>
                    </a:lnR>
                    <a:lnT>
                      <a:noFill/>
                    </a:lnT>
                    <a:lnB>
                      <a:noFill/>
                    </a:lnB>
                  </a:tcPr>
                </a:tc>
                <a:tc>
                  <a:txBody>
                    <a:bodyPr/>
                    <a:lstStyle/>
                    <a:p>
                      <a:pPr algn="ctr" fontAlgn="ctr"/>
                      <a:r>
                        <a:rPr lang="es-PE" sz="1100" b="1" i="0" u="none" strike="noStrike" dirty="0">
                          <a:solidFill>
                            <a:srgbClr val="000000"/>
                          </a:solidFill>
                          <a:effectLst/>
                          <a:latin typeface="Calibri" panose="020F0502020204030204" pitchFamily="34" charset="0"/>
                        </a:rPr>
                        <a:t>S/ 12,000</a:t>
                      </a:r>
                    </a:p>
                  </a:txBody>
                  <a:tcPr marL="7144" marR="7144" marT="7144" marB="0" anchor="ctr">
                    <a:lnL>
                      <a:noFill/>
                    </a:lnL>
                    <a:lnR w="12700" cap="flat" cmpd="sng" algn="ctr">
                      <a:solidFill>
                        <a:srgbClr val="EF4539"/>
                      </a:solidFill>
                      <a:prstDash val="solid"/>
                      <a:round/>
                      <a:headEnd type="none" w="med" len="med"/>
                      <a:tailEnd type="none" w="med" len="med"/>
                    </a:lnR>
                    <a:lnT>
                      <a:noFill/>
                    </a:lnT>
                    <a:lnB>
                      <a:noFill/>
                    </a:lnB>
                    <a:solidFill>
                      <a:srgbClr val="FDC212"/>
                    </a:solidFill>
                  </a:tcPr>
                </a:tc>
                <a:extLst>
                  <a:ext uri="{0D108BD9-81ED-4DB2-BD59-A6C34878D82A}">
                    <a16:rowId xmlns:a16="http://schemas.microsoft.com/office/drawing/2014/main" val="1127682965"/>
                  </a:ext>
                </a:extLst>
              </a:tr>
              <a:tr h="316774">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w="12700" cap="flat" cmpd="sng" algn="ctr">
                      <a:solidFill>
                        <a:srgbClr val="EF4539"/>
                      </a:solidFill>
                      <a:prstDash val="solid"/>
                      <a:round/>
                      <a:headEnd type="none" w="med" len="med"/>
                      <a:tailEnd type="none" w="med" len="med"/>
                    </a:lnL>
                    <a:lnR>
                      <a:noFill/>
                    </a:lnR>
                    <a:lnT>
                      <a:noFill/>
                    </a:lnT>
                    <a:lnB w="12700" cap="flat" cmpd="sng" algn="ctr">
                      <a:solidFill>
                        <a:srgbClr val="EF4539"/>
                      </a:solidFill>
                      <a:prstDash val="solid"/>
                      <a:round/>
                      <a:headEnd type="none" w="med" len="med"/>
                      <a:tailEnd type="none" w="med" len="med"/>
                    </a:lnB>
                  </a:tcPr>
                </a:tc>
                <a:tc>
                  <a:txBody>
                    <a:bodyPr/>
                    <a:lstStyle/>
                    <a:p>
                      <a:pPr algn="l" fontAlgn="b"/>
                      <a:endParaRPr lang="es-PE" sz="1100" b="0" i="0" u="none" strike="noStrike">
                        <a:solidFill>
                          <a:srgbClr val="000000"/>
                        </a:solidFill>
                        <a:effectLst/>
                        <a:latin typeface="Calibri" panose="020F0502020204030204" pitchFamily="34" charset="0"/>
                      </a:endParaRPr>
                    </a:p>
                  </a:txBody>
                  <a:tcPr marL="7144" marR="7144" marT="7144" marB="0" anchor="ctr">
                    <a:lnL>
                      <a:noFill/>
                    </a:lnL>
                    <a:lnR>
                      <a:noFill/>
                    </a:lnR>
                    <a:lnT>
                      <a:noFill/>
                    </a:lnT>
                    <a:lnB w="12700" cap="flat" cmpd="sng" algn="ctr">
                      <a:solidFill>
                        <a:srgbClr val="EF4539"/>
                      </a:solidFill>
                      <a:prstDash val="solid"/>
                      <a:round/>
                      <a:headEnd type="none" w="med" len="med"/>
                      <a:tailEnd type="none" w="med" len="med"/>
                    </a:lnB>
                  </a:tcPr>
                </a:tc>
                <a:tc>
                  <a:txBody>
                    <a:bodyPr/>
                    <a:lstStyle/>
                    <a:p>
                      <a:pPr algn="l" fontAlgn="b"/>
                      <a:r>
                        <a:rPr lang="es-PE" sz="1100" b="0" i="0" u="none" strike="noStrike">
                          <a:solidFill>
                            <a:srgbClr val="000000"/>
                          </a:solidFill>
                          <a:effectLst/>
                          <a:latin typeface="Calibri" panose="020F0502020204030204" pitchFamily="34" charset="0"/>
                        </a:rPr>
                        <a:t>4.1.3.</a:t>
                      </a:r>
                    </a:p>
                  </a:txBody>
                  <a:tcPr marL="7144" marR="7144" marT="7144" marB="0" anchor="ctr">
                    <a:lnL>
                      <a:noFill/>
                    </a:lnL>
                    <a:lnR>
                      <a:noFill/>
                    </a:lnR>
                    <a:lnT>
                      <a:noFill/>
                    </a:lnT>
                    <a:lnB w="12700" cap="flat" cmpd="sng" algn="ctr">
                      <a:solidFill>
                        <a:srgbClr val="EF4539"/>
                      </a:solidFill>
                      <a:prstDash val="solid"/>
                      <a:round/>
                      <a:headEnd type="none" w="med" len="med"/>
                      <a:tailEnd type="none" w="med" len="med"/>
                    </a:lnB>
                  </a:tcPr>
                </a:tc>
                <a:tc>
                  <a:txBody>
                    <a:bodyPr/>
                    <a:lstStyle/>
                    <a:p>
                      <a:pPr algn="l" fontAlgn="b"/>
                      <a:r>
                        <a:rPr lang="es-MX" sz="1100" b="0" i="0" u="none" strike="noStrike" dirty="0">
                          <a:solidFill>
                            <a:srgbClr val="000000"/>
                          </a:solidFill>
                          <a:effectLst/>
                          <a:latin typeface="Calibri" panose="020F0502020204030204" pitchFamily="34" charset="0"/>
                        </a:rPr>
                        <a:t>Contratar Maestro de Obras y Obreros</a:t>
                      </a:r>
                    </a:p>
                  </a:txBody>
                  <a:tcPr marL="7144" marR="7144" marT="7144" marB="0" anchor="ctr">
                    <a:lnL>
                      <a:noFill/>
                    </a:lnL>
                    <a:lnR>
                      <a:noFill/>
                    </a:lnR>
                    <a:lnT>
                      <a:noFill/>
                    </a:lnT>
                    <a:lnB w="12700" cap="flat" cmpd="sng" algn="ctr">
                      <a:solidFill>
                        <a:srgbClr val="EF4539"/>
                      </a:solidFill>
                      <a:prstDash val="solid"/>
                      <a:round/>
                      <a:headEnd type="none" w="med" len="med"/>
                      <a:tailEnd type="none" w="med" len="med"/>
                    </a:lnB>
                  </a:tcPr>
                </a:tc>
                <a:tc>
                  <a:txBody>
                    <a:bodyPr/>
                    <a:lstStyle/>
                    <a:p>
                      <a:pPr algn="ctr" fontAlgn="ctr"/>
                      <a:r>
                        <a:rPr lang="es-PE" sz="1100" b="1" i="0" u="none" strike="noStrike" dirty="0">
                          <a:solidFill>
                            <a:srgbClr val="000000"/>
                          </a:solidFill>
                          <a:effectLst/>
                          <a:latin typeface="Calibri" panose="020F0502020204030204" pitchFamily="34" charset="0"/>
                        </a:rPr>
                        <a:t>S/ 18,760</a:t>
                      </a:r>
                    </a:p>
                  </a:txBody>
                  <a:tcPr marL="7144" marR="7144" marT="7144" marB="0" anchor="ctr">
                    <a:lnL>
                      <a:noFill/>
                    </a:lnL>
                    <a:lnR w="12700" cap="flat" cmpd="sng" algn="ctr">
                      <a:solidFill>
                        <a:srgbClr val="EF4539"/>
                      </a:solidFill>
                      <a:prstDash val="solid"/>
                      <a:round/>
                      <a:headEnd type="none" w="med" len="med"/>
                      <a:tailEnd type="none" w="med" len="med"/>
                    </a:lnR>
                    <a:lnT>
                      <a:noFill/>
                    </a:lnT>
                    <a:lnB w="12700" cap="flat" cmpd="sng" algn="ctr">
                      <a:solidFill>
                        <a:srgbClr val="EF4539"/>
                      </a:solidFill>
                      <a:prstDash val="solid"/>
                      <a:round/>
                      <a:headEnd type="none" w="med" len="med"/>
                      <a:tailEnd type="none" w="med" len="med"/>
                    </a:lnB>
                    <a:solidFill>
                      <a:srgbClr val="FDC212"/>
                    </a:solidFill>
                  </a:tcPr>
                </a:tc>
                <a:extLst>
                  <a:ext uri="{0D108BD9-81ED-4DB2-BD59-A6C34878D82A}">
                    <a16:rowId xmlns:a16="http://schemas.microsoft.com/office/drawing/2014/main" val="927162245"/>
                  </a:ext>
                </a:extLst>
              </a:tr>
            </a:tbl>
          </a:graphicData>
        </a:graphic>
      </p:graphicFrame>
      <p:sp>
        <p:nvSpPr>
          <p:cNvPr id="3" name="Flecha: hacia arriba 2">
            <a:extLst>
              <a:ext uri="{FF2B5EF4-FFF2-40B4-BE49-F238E27FC236}">
                <a16:creationId xmlns:a16="http://schemas.microsoft.com/office/drawing/2014/main" id="{B7C7A1FE-ACE8-B264-B9D6-503892428329}"/>
              </a:ext>
            </a:extLst>
          </p:cNvPr>
          <p:cNvSpPr/>
          <p:nvPr/>
        </p:nvSpPr>
        <p:spPr>
          <a:xfrm>
            <a:off x="5056692" y="1532360"/>
            <a:ext cx="421029" cy="1234432"/>
          </a:xfrm>
          <a:prstGeom prst="up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17" name="CuadroTexto 16">
            <a:extLst>
              <a:ext uri="{FF2B5EF4-FFF2-40B4-BE49-F238E27FC236}">
                <a16:creationId xmlns:a16="http://schemas.microsoft.com/office/drawing/2014/main" id="{6EEA77DC-7ECA-4356-7A39-B793203C0AFC}"/>
              </a:ext>
            </a:extLst>
          </p:cNvPr>
          <p:cNvSpPr txBox="1"/>
          <p:nvPr/>
        </p:nvSpPr>
        <p:spPr>
          <a:xfrm>
            <a:off x="5477720" y="1837952"/>
            <a:ext cx="1715559" cy="646331"/>
          </a:xfrm>
          <a:prstGeom prst="rect">
            <a:avLst/>
          </a:prstGeom>
          <a:noFill/>
        </p:spPr>
        <p:txBody>
          <a:bodyPr wrap="square" rtlCol="0">
            <a:spAutoFit/>
          </a:bodyPr>
          <a:lstStyle/>
          <a:p>
            <a:pPr algn="ctr"/>
            <a:r>
              <a:rPr lang="es-PE" b="1" dirty="0"/>
              <a:t>Estimación Ascendente</a:t>
            </a:r>
          </a:p>
        </p:txBody>
      </p:sp>
      <p:sp>
        <p:nvSpPr>
          <p:cNvPr id="5" name="Rectangle 5">
            <a:extLst>
              <a:ext uri="{FF2B5EF4-FFF2-40B4-BE49-F238E27FC236}">
                <a16:creationId xmlns:a16="http://schemas.microsoft.com/office/drawing/2014/main" id="{550C2371-99C8-F027-111A-D216E5B15BE4}"/>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6" name="CuadroTexto 5">
            <a:extLst>
              <a:ext uri="{FF2B5EF4-FFF2-40B4-BE49-F238E27FC236}">
                <a16:creationId xmlns:a16="http://schemas.microsoft.com/office/drawing/2014/main" id="{A795D1A0-B4E7-6D43-42D5-C7851EC59351}"/>
              </a:ext>
            </a:extLst>
          </p:cNvPr>
          <p:cNvSpPr txBox="1"/>
          <p:nvPr/>
        </p:nvSpPr>
        <p:spPr>
          <a:xfrm>
            <a:off x="499918" y="912813"/>
            <a:ext cx="8180739" cy="246221"/>
          </a:xfrm>
          <a:prstGeom prst="rect">
            <a:avLst/>
          </a:prstGeom>
          <a:noFill/>
        </p:spPr>
        <p:txBody>
          <a:bodyPr wrap="square" lIns="0" tIns="0" rIns="0" bIns="0" rtlCol="0">
            <a:spAutoFit/>
          </a:bodyPr>
          <a:lstStyle/>
          <a:p>
            <a:pPr>
              <a:spcAft>
                <a:spcPts val="600"/>
              </a:spcAft>
            </a:pPr>
            <a:r>
              <a:rPr lang="es-PE" sz="1600" b="1" dirty="0">
                <a:solidFill>
                  <a:srgbClr val="EF4539"/>
                </a:solidFill>
                <a:latin typeface="Graphik Bold" panose="020B0503030202060203" pitchFamily="34" charset="77"/>
                <a:ea typeface="Arial"/>
                <a:cs typeface="Calibri" panose="020F0502020204030204" pitchFamily="34" charset="0"/>
                <a:sym typeface="Arial"/>
              </a:rPr>
              <a:t>+ 02. </a:t>
            </a:r>
            <a:r>
              <a:rPr lang="es-PE" sz="1600" b="1" dirty="0">
                <a:solidFill>
                  <a:srgbClr val="EF4539"/>
                </a:solidFill>
                <a:latin typeface="Graphik Bold" panose="020B0503030202060203" pitchFamily="34" charset="77"/>
                <a:cs typeface="Calibri" panose="020F0502020204030204" pitchFamily="34" charset="0"/>
              </a:rPr>
              <a:t>Determinar el presupuesto.</a:t>
            </a:r>
            <a:endParaRPr lang="es-PE" sz="1600" dirty="0">
              <a:latin typeface="Calibri" panose="020F0502020204030204" pitchFamily="34" charset="0"/>
              <a:cs typeface="Calibri" panose="020F0502020204030204" pitchFamily="34" charset="0"/>
            </a:endParaRPr>
          </a:p>
        </p:txBody>
      </p:sp>
      <p:sp>
        <p:nvSpPr>
          <p:cNvPr id="7" name="Rectángulo redondeado 6">
            <a:extLst>
              <a:ext uri="{FF2B5EF4-FFF2-40B4-BE49-F238E27FC236}">
                <a16:creationId xmlns:a16="http://schemas.microsoft.com/office/drawing/2014/main" id="{86916A60-0843-F460-9FF9-4B9FA210DE84}"/>
              </a:ext>
            </a:extLst>
          </p:cNvPr>
          <p:cNvSpPr/>
          <p:nvPr/>
        </p:nvSpPr>
        <p:spPr>
          <a:xfrm>
            <a:off x="503238" y="3188274"/>
            <a:ext cx="7876632" cy="1380087"/>
          </a:xfrm>
          <a:prstGeom prst="roundRect">
            <a:avLst>
              <a:gd name="adj" fmla="val 13354"/>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144000" rIns="108000" rtlCol="0" anchor="ctr"/>
          <a:lstStyle/>
          <a:p>
            <a:r>
              <a:rPr lang="es-MX" sz="1800" dirty="0">
                <a:solidFill>
                  <a:schemeClr val="tx1"/>
                </a:solidFill>
                <a:latin typeface="Calibri" panose="020F0502020204030204" pitchFamily="34" charset="0"/>
                <a:cs typeface="Calibri" panose="020F0502020204030204" pitchFamily="34" charset="0"/>
              </a:rPr>
              <a:t>El método de “</a:t>
            </a:r>
            <a:r>
              <a:rPr lang="es-MX" sz="1800" b="1" dirty="0">
                <a:solidFill>
                  <a:schemeClr val="tx1"/>
                </a:solidFill>
                <a:latin typeface="Calibri" panose="020F0502020204030204" pitchFamily="34" charset="0"/>
                <a:cs typeface="Calibri" panose="020F0502020204030204" pitchFamily="34" charset="0"/>
              </a:rPr>
              <a:t>estimación ascendente</a:t>
            </a:r>
            <a:r>
              <a:rPr lang="es-MX" sz="1800" dirty="0">
                <a:solidFill>
                  <a:schemeClr val="tx1"/>
                </a:solidFill>
                <a:latin typeface="Calibri" panose="020F0502020204030204" pitchFamily="34" charset="0"/>
                <a:cs typeface="Calibri" panose="020F0502020204030204" pitchFamily="34" charset="0"/>
              </a:rPr>
              <a:t>” implica que todos los costos estimados en los niveles inferiores del cronograma se van sumando o acumulando en niveles inmediato superiores y este ejercicio se repite tantas veces sea necesario hasta llegar al costo total de todas las actividades de todo el cronograma.</a:t>
            </a:r>
            <a:endParaRPr lang="es-PE"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606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a 4">
            <a:extLst>
              <a:ext uri="{FF2B5EF4-FFF2-40B4-BE49-F238E27FC236}">
                <a16:creationId xmlns:a16="http://schemas.microsoft.com/office/drawing/2014/main" id="{1CB6385E-5826-FF58-EFD7-4BF6C9CE2241}"/>
              </a:ext>
            </a:extLst>
          </p:cNvPr>
          <p:cNvGraphicFramePr>
            <a:graphicFrameLocks noGrp="1"/>
          </p:cNvGraphicFramePr>
          <p:nvPr>
            <p:extLst>
              <p:ext uri="{D42A27DB-BD31-4B8C-83A1-F6EECF244321}">
                <p14:modId xmlns:p14="http://schemas.microsoft.com/office/powerpoint/2010/main" val="3828830399"/>
              </p:ext>
            </p:extLst>
          </p:nvPr>
        </p:nvGraphicFramePr>
        <p:xfrm>
          <a:off x="568325" y="1644518"/>
          <a:ext cx="3300941" cy="2348539"/>
        </p:xfrm>
        <a:graphic>
          <a:graphicData uri="http://schemas.openxmlformats.org/drawingml/2006/table">
            <a:tbl>
              <a:tblPr/>
              <a:tblGrid>
                <a:gridCol w="70428">
                  <a:extLst>
                    <a:ext uri="{9D8B030D-6E8A-4147-A177-3AD203B41FA5}">
                      <a16:colId xmlns:a16="http://schemas.microsoft.com/office/drawing/2014/main" val="3205850554"/>
                    </a:ext>
                  </a:extLst>
                </a:gridCol>
                <a:gridCol w="104488">
                  <a:extLst>
                    <a:ext uri="{9D8B030D-6E8A-4147-A177-3AD203B41FA5}">
                      <a16:colId xmlns:a16="http://schemas.microsoft.com/office/drawing/2014/main" val="1456588932"/>
                    </a:ext>
                  </a:extLst>
                </a:gridCol>
                <a:gridCol w="134342">
                  <a:extLst>
                    <a:ext uri="{9D8B030D-6E8A-4147-A177-3AD203B41FA5}">
                      <a16:colId xmlns:a16="http://schemas.microsoft.com/office/drawing/2014/main" val="980405382"/>
                    </a:ext>
                  </a:extLst>
                </a:gridCol>
                <a:gridCol w="982185">
                  <a:extLst>
                    <a:ext uri="{9D8B030D-6E8A-4147-A177-3AD203B41FA5}">
                      <a16:colId xmlns:a16="http://schemas.microsoft.com/office/drawing/2014/main" val="739352729"/>
                    </a:ext>
                  </a:extLst>
                </a:gridCol>
                <a:gridCol w="273832">
                  <a:extLst>
                    <a:ext uri="{9D8B030D-6E8A-4147-A177-3AD203B41FA5}">
                      <a16:colId xmlns:a16="http://schemas.microsoft.com/office/drawing/2014/main" val="460915788"/>
                    </a:ext>
                  </a:extLst>
                </a:gridCol>
                <a:gridCol w="275166">
                  <a:extLst>
                    <a:ext uri="{9D8B030D-6E8A-4147-A177-3AD203B41FA5}">
                      <a16:colId xmlns:a16="http://schemas.microsoft.com/office/drawing/2014/main" val="1640925635"/>
                    </a:ext>
                  </a:extLst>
                </a:gridCol>
                <a:gridCol w="338667">
                  <a:extLst>
                    <a:ext uri="{9D8B030D-6E8A-4147-A177-3AD203B41FA5}">
                      <a16:colId xmlns:a16="http://schemas.microsoft.com/office/drawing/2014/main" val="1425298122"/>
                    </a:ext>
                  </a:extLst>
                </a:gridCol>
                <a:gridCol w="389467">
                  <a:extLst>
                    <a:ext uri="{9D8B030D-6E8A-4147-A177-3AD203B41FA5}">
                      <a16:colId xmlns:a16="http://schemas.microsoft.com/office/drawing/2014/main" val="1735658616"/>
                    </a:ext>
                  </a:extLst>
                </a:gridCol>
                <a:gridCol w="402166">
                  <a:extLst>
                    <a:ext uri="{9D8B030D-6E8A-4147-A177-3AD203B41FA5}">
                      <a16:colId xmlns:a16="http://schemas.microsoft.com/office/drawing/2014/main" val="310956835"/>
                    </a:ext>
                  </a:extLst>
                </a:gridCol>
                <a:gridCol w="330200">
                  <a:extLst>
                    <a:ext uri="{9D8B030D-6E8A-4147-A177-3AD203B41FA5}">
                      <a16:colId xmlns:a16="http://schemas.microsoft.com/office/drawing/2014/main" val="4260552624"/>
                    </a:ext>
                  </a:extLst>
                </a:gridCol>
              </a:tblGrid>
              <a:tr h="63058">
                <a:tc>
                  <a:txBody>
                    <a:bodyPr/>
                    <a:lstStyle/>
                    <a:p>
                      <a:pPr algn="ctr" fontAlgn="b"/>
                      <a:r>
                        <a:rPr lang="es-PE" sz="400" b="1" i="0" u="none" strike="noStrike" dirty="0">
                          <a:solidFill>
                            <a:srgbClr val="FFFFFF"/>
                          </a:solidFill>
                          <a:effectLst/>
                          <a:latin typeface="Calibri" panose="020F0502020204030204" pitchFamily="34" charset="0"/>
                        </a:rPr>
                        <a:t>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400" b="1" i="0" u="none" strike="noStrike" dirty="0">
                          <a:solidFill>
                            <a:srgbClr val="FFFFFF"/>
                          </a:solidFill>
                          <a:effectLst/>
                          <a:latin typeface="Calibri" panose="020F0502020204030204" pitchFamily="34" charset="0"/>
                        </a:rPr>
                        <a:t>Gestión del Proyecto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ctr" fontAlgn="ctr"/>
                      <a:r>
                        <a:rPr lang="es-PE" sz="400" b="1" i="0" u="none" strike="noStrike" dirty="0">
                          <a:solidFill>
                            <a:srgbClr val="FFFFFF"/>
                          </a:solidFill>
                          <a:effectLst/>
                          <a:latin typeface="Calibri" panose="020F0502020204030204" pitchFamily="34" charset="0"/>
                        </a:rPr>
                        <a:t>Duración</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Avance</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F. Inicio Plan</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F. Fin Plan</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Responsable</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Predecesoras</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515297182"/>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1.1.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Acta de Constitución</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4020213728"/>
                  </a:ext>
                </a:extLst>
              </a:tr>
              <a:tr h="6305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1.1.1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Elaborar el Acta de Constitución</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15/10/2019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16/10/2019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endParaRPr lang="es-PE" sz="400" b="0" i="0" u="none" strike="noStrike" dirty="0">
                        <a:solidFill>
                          <a:srgbClr val="000000"/>
                        </a:solidFill>
                        <a:effectLst/>
                        <a:latin typeface="Calibri" panose="020F0502020204030204" pitchFamily="34" charset="0"/>
                      </a:endParaRP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52165872"/>
                  </a:ext>
                </a:extLst>
              </a:tr>
              <a:tr h="6305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1.1.2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Presentar al Cliente Acta de Constitución</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17/10/2019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17/10/2019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1.1.1.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72818156"/>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1.2.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Presupuesto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324540269"/>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1.2.1.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Determinar los costos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3d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17/10/2019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19/10/2019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82836865"/>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1.2.2.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Elaborar Presupuesto Preliminar</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20/10/2019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21/10/2019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1.2.1.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30127466"/>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1.2.3.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dirty="0">
                          <a:solidFill>
                            <a:srgbClr val="000000"/>
                          </a:solidFill>
                          <a:effectLst/>
                          <a:latin typeface="Calibri" panose="020F0502020204030204" pitchFamily="34" charset="0"/>
                        </a:rPr>
                        <a:t>Sustentar y aprobar el Presupuesto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22/10/2019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23/10/2019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1.2.2.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31828335"/>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1.3.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Registro de Riesgos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2490659596"/>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1.3.1.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Elaborar Registro de Riesgos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24/10/2019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25/10/2019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47573197"/>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1.3.2.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Establecer Planes de Respuesta</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26/10/2019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27/10/2019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1.3.1.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19301140"/>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1.3.3.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Presentar al Cliente Registro de Riesgos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28/10/2019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28/10/2019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J.Proyecto</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1.3.2.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05413682"/>
                  </a:ext>
                </a:extLst>
              </a:tr>
              <a:tr h="63058">
                <a:tc>
                  <a:txBody>
                    <a:bodyPr/>
                    <a:lstStyle/>
                    <a:p>
                      <a:pPr algn="ctr" fontAlgn="b"/>
                      <a:r>
                        <a:rPr lang="es-PE" sz="400" b="1" i="0" u="none" strike="noStrike" dirty="0">
                          <a:solidFill>
                            <a:srgbClr val="FFFFFF"/>
                          </a:solidFill>
                          <a:effectLst/>
                          <a:latin typeface="Calibri" panose="020F0502020204030204" pitchFamily="34" charset="0"/>
                        </a:rPr>
                        <a:t>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3">
                  <a:txBody>
                    <a:bodyPr/>
                    <a:lstStyle/>
                    <a:p>
                      <a:pPr algn="l" fontAlgn="b"/>
                      <a:r>
                        <a:rPr lang="es-PE" sz="400" b="1" i="0" u="none" strike="noStrike" dirty="0">
                          <a:solidFill>
                            <a:srgbClr val="FFFFFF"/>
                          </a:solidFill>
                          <a:effectLst/>
                          <a:latin typeface="Calibri" panose="020F0502020204030204" pitchFamily="34" charset="0"/>
                        </a:rPr>
                        <a:t>Evaluación y Adquisición</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hMerge="1">
                  <a:txBody>
                    <a:bodyPr/>
                    <a:lstStyle/>
                    <a:p>
                      <a:endParaRPr lang="es-PE"/>
                    </a:p>
                  </a:txBody>
                  <a:tcPr/>
                </a:tc>
                <a:tc>
                  <a:txBody>
                    <a:bodyPr/>
                    <a:lstStyle/>
                    <a:p>
                      <a:pPr algn="ctr" fontAlgn="ctr"/>
                      <a:r>
                        <a:rPr lang="es-PE" sz="400" b="1" i="0" u="none" strike="noStrike">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153907083"/>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2.1.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Terreno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3556970595"/>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2.1.1.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Buscar y elaborar lista de opciones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10d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29/10/2019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7/11/2019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R.Vargas</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1.3.</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0657033"/>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2.1.2.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Cotizar y negociar opciones finalistas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5d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8/11/2019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12/11/2019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R.Vargas</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2.1.1.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3476568"/>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2.1.3.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pt-BR" sz="400" b="0" i="0" u="none" strike="noStrike">
                          <a:solidFill>
                            <a:srgbClr val="000000"/>
                          </a:solidFill>
                          <a:effectLst/>
                          <a:latin typeface="Calibri" panose="020F0502020204030204" pitchFamily="34" charset="0"/>
                        </a:rPr>
                        <a:t>Seleccionar terreno e iniciar trámites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13/11/2019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14/11/2019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R.Vargas</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2.1.2.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48729568"/>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2.2.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Documentos Legales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2132694558"/>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2.2.1.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Elaborar minuta de compra-venta</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5d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15/11/2019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19/11/2019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L.Díaz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32241324"/>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2.2.2.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Inscribir terreno en Registros Públicos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20/11/2019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L.Díaz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2.2.1.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69583682"/>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2.2.3.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Firmar documentos</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3d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4/12/2019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L.Díaz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2.2.2.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92962675"/>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2.2.4.</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Obtener licencia de funcionamiento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5d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5/12/2019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9/12/2019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L.Díaz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2.2.3.</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40312017"/>
                  </a:ext>
                </a:extLst>
              </a:tr>
              <a:tr h="63058">
                <a:tc>
                  <a:txBody>
                    <a:bodyPr/>
                    <a:lstStyle/>
                    <a:p>
                      <a:pPr algn="ctr" fontAlgn="b"/>
                      <a:r>
                        <a:rPr lang="es-PE" sz="400" b="1" i="0" u="none" strike="noStrike" dirty="0">
                          <a:solidFill>
                            <a:srgbClr val="FFFFFF"/>
                          </a:solidFill>
                          <a:effectLst/>
                          <a:latin typeface="Calibri" panose="020F0502020204030204" pitchFamily="34" charset="0"/>
                        </a:rPr>
                        <a:t>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gridSpan="2">
                  <a:txBody>
                    <a:bodyPr/>
                    <a:lstStyle/>
                    <a:p>
                      <a:pPr algn="l" fontAlgn="b"/>
                      <a:r>
                        <a:rPr lang="es-PE" sz="400" b="1" i="0" u="none" strike="noStrike" dirty="0">
                          <a:solidFill>
                            <a:srgbClr val="FFFFFF"/>
                          </a:solidFill>
                          <a:effectLst/>
                          <a:latin typeface="Calibri" panose="020F0502020204030204" pitchFamily="34" charset="0"/>
                        </a:rPr>
                        <a:t>Diseño</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hMerge="1">
                  <a:txBody>
                    <a:bodyPr/>
                    <a:lstStyle/>
                    <a:p>
                      <a:endParaRPr lang="es-PE"/>
                    </a:p>
                  </a:txBody>
                  <a:tcPr/>
                </a:tc>
                <a:tc>
                  <a:txBody>
                    <a:bodyPr/>
                    <a:lstStyle/>
                    <a:p>
                      <a:pPr algn="l" fontAlgn="b"/>
                      <a:r>
                        <a:rPr lang="es-PE" sz="400" b="1" i="0" u="none" strike="noStrike" dirty="0">
                          <a:solidFill>
                            <a:srgbClr val="FFFFFF"/>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tc>
                  <a:txBody>
                    <a:bodyPr/>
                    <a:lstStyle/>
                    <a:p>
                      <a:pPr algn="ctr" fontAlgn="ctr"/>
                      <a:r>
                        <a:rPr lang="es-PE" sz="400" b="1" i="0" u="none" strike="noStrike" dirty="0">
                          <a:solidFill>
                            <a:srgbClr val="FFFFFF"/>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EF4539"/>
                    </a:solidFill>
                  </a:tcPr>
                </a:tc>
                <a:extLst>
                  <a:ext uri="{0D108BD9-81ED-4DB2-BD59-A6C34878D82A}">
                    <a16:rowId xmlns:a16="http://schemas.microsoft.com/office/drawing/2014/main" val="76741236"/>
                  </a:ext>
                </a:extLst>
              </a:tr>
              <a:tr h="63058">
                <a:tc>
                  <a:txBody>
                    <a:bodyPr/>
                    <a:lstStyle/>
                    <a:p>
                      <a:pPr algn="l" fontAlgn="b"/>
                      <a:r>
                        <a:rPr lang="es-PE" sz="400" b="1" i="0" u="none" strike="noStrike">
                          <a:solidFill>
                            <a:srgbClr val="000000"/>
                          </a:solidFill>
                          <a:effectLst/>
                          <a:latin typeface="Calibri" panose="020F0502020204030204" pitchFamily="34" charset="0"/>
                        </a:rPr>
                        <a:t> </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l" fontAlgn="b"/>
                      <a:r>
                        <a:rPr lang="es-PE" sz="400" b="1" i="0" u="none" strike="noStrike">
                          <a:solidFill>
                            <a:srgbClr val="000000"/>
                          </a:solidFill>
                          <a:effectLst/>
                          <a:latin typeface="Calibri" panose="020F0502020204030204" pitchFamily="34" charset="0"/>
                        </a:rPr>
                        <a:t>3.1.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gridSpan="2">
                  <a:txBody>
                    <a:bodyPr/>
                    <a:lstStyle/>
                    <a:p>
                      <a:pPr algn="l" fontAlgn="b"/>
                      <a:r>
                        <a:rPr lang="es-PE" sz="400" b="1" i="0" u="none" strike="noStrike">
                          <a:solidFill>
                            <a:srgbClr val="000000"/>
                          </a:solidFill>
                          <a:effectLst/>
                          <a:latin typeface="Calibri" panose="020F0502020204030204" pitchFamily="34" charset="0"/>
                        </a:rPr>
                        <a:t>Maqueta</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hMerge="1">
                  <a:txBody>
                    <a:bodyPr/>
                    <a:lstStyle/>
                    <a:p>
                      <a:endParaRPr lang="es-PE"/>
                    </a:p>
                  </a:txBody>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tc>
                  <a:txBody>
                    <a:bodyPr/>
                    <a:lstStyle/>
                    <a:p>
                      <a:pPr algn="ctr" fontAlgn="ctr"/>
                      <a:r>
                        <a:rPr lang="es-PE" sz="400" b="1" i="0" u="none" strike="noStrike" dirty="0">
                          <a:solidFill>
                            <a:srgbClr val="000000"/>
                          </a:solidFill>
                          <a:effectLst/>
                          <a:latin typeface="Calibri" panose="020F0502020204030204" pitchFamily="34" charset="0"/>
                        </a:rPr>
                        <a:t> </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D9C2"/>
                    </a:solidFill>
                  </a:tcPr>
                </a:tc>
                <a:extLst>
                  <a:ext uri="{0D108BD9-81ED-4DB2-BD59-A6C34878D82A}">
                    <a16:rowId xmlns:a16="http://schemas.microsoft.com/office/drawing/2014/main" val="3726032839"/>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3.1.1.</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Obtener especificaciones de tienda</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10/12/2019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11/12/2019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J.Perez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2.2.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7589067"/>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3.1.2.</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Elaborar maqueta (draft)</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5d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12/12/2019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16/12/2019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J.Perez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a:solidFill>
                            <a:srgbClr val="000000"/>
                          </a:solidFill>
                          <a:effectLst/>
                          <a:latin typeface="Calibri" panose="020F0502020204030204" pitchFamily="34" charset="0"/>
                        </a:rPr>
                        <a:t>3.1.1.</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55591805"/>
                  </a:ext>
                </a:extLst>
              </a:tr>
              <a:tr h="102948">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s-PE" sz="400" b="0" i="0" u="none" strike="noStrike">
                        <a:solidFill>
                          <a:srgbClr val="000000"/>
                        </a:solidFill>
                        <a:effectLst/>
                        <a:latin typeface="Calibri" panose="020F0502020204030204" pitchFamily="34" charset="0"/>
                      </a:endParaRP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PE" sz="400" b="0" i="0" u="none" strike="noStrike">
                          <a:solidFill>
                            <a:srgbClr val="000000"/>
                          </a:solidFill>
                          <a:effectLst/>
                          <a:latin typeface="Calibri" panose="020F0502020204030204" pitchFamily="34" charset="0"/>
                        </a:rPr>
                        <a:t>3.1.3.</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s-MX" sz="400" b="0" i="0" u="none" strike="noStrike">
                          <a:solidFill>
                            <a:srgbClr val="000000"/>
                          </a:solidFill>
                          <a:effectLst/>
                          <a:latin typeface="Calibri" panose="020F0502020204030204" pitchFamily="34" charset="0"/>
                        </a:rPr>
                        <a:t>Revisar, ajustar y aprobar maqueta</a:t>
                      </a:r>
                    </a:p>
                  </a:txBody>
                  <a:tcPr marL="2801" marR="2801" marT="2801" marB="0" anchor="b">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1d</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0%</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17/12/2019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17/12/2019</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J.Perez</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PE" sz="400" b="0" i="0" u="none" strike="noStrike" dirty="0">
                          <a:solidFill>
                            <a:srgbClr val="000000"/>
                          </a:solidFill>
                          <a:effectLst/>
                          <a:latin typeface="Calibri" panose="020F0502020204030204" pitchFamily="34" charset="0"/>
                        </a:rPr>
                        <a:t>3.1.2.</a:t>
                      </a:r>
                    </a:p>
                  </a:txBody>
                  <a:tcPr marL="2801" marR="2801" marT="2801"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3882927"/>
                  </a:ext>
                </a:extLst>
              </a:tr>
            </a:tbl>
          </a:graphicData>
        </a:graphic>
      </p:graphicFrame>
      <p:sp>
        <p:nvSpPr>
          <p:cNvPr id="7" name="Flecha: hacia arriba 6">
            <a:extLst>
              <a:ext uri="{FF2B5EF4-FFF2-40B4-BE49-F238E27FC236}">
                <a16:creationId xmlns:a16="http://schemas.microsoft.com/office/drawing/2014/main" id="{9DF7D76E-2799-5B77-7295-10C4C3E7E603}"/>
              </a:ext>
            </a:extLst>
          </p:cNvPr>
          <p:cNvSpPr/>
          <p:nvPr/>
        </p:nvSpPr>
        <p:spPr>
          <a:xfrm>
            <a:off x="4204127" y="3734420"/>
            <a:ext cx="421029" cy="258637"/>
          </a:xfrm>
          <a:prstGeom prst="upArrow">
            <a:avLst/>
          </a:prstGeom>
          <a:solidFill>
            <a:srgbClr val="EF453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latin typeface="Calibri" panose="020F0502020204030204" pitchFamily="34" charset="0"/>
              <a:cs typeface="Calibri" panose="020F0502020204030204" pitchFamily="34" charset="0"/>
            </a:endParaRPr>
          </a:p>
        </p:txBody>
      </p:sp>
      <p:sp>
        <p:nvSpPr>
          <p:cNvPr id="8" name="CuadroTexto 7">
            <a:extLst>
              <a:ext uri="{FF2B5EF4-FFF2-40B4-BE49-F238E27FC236}">
                <a16:creationId xmlns:a16="http://schemas.microsoft.com/office/drawing/2014/main" id="{5A806D1F-3357-5CD8-2576-9F5AF87D92D8}"/>
              </a:ext>
            </a:extLst>
          </p:cNvPr>
          <p:cNvSpPr txBox="1"/>
          <p:nvPr/>
        </p:nvSpPr>
        <p:spPr>
          <a:xfrm>
            <a:off x="4849916" y="3748762"/>
            <a:ext cx="934177" cy="307777"/>
          </a:xfrm>
          <a:prstGeom prst="rect">
            <a:avLst/>
          </a:prstGeom>
          <a:noFill/>
        </p:spPr>
        <p:txBody>
          <a:bodyPr wrap="square" rtlCol="0">
            <a:spAutoFit/>
          </a:bodyPr>
          <a:lstStyle/>
          <a:p>
            <a:r>
              <a:rPr lang="es-PE" sz="700" b="1" dirty="0">
                <a:latin typeface="Calibri" panose="020F0502020204030204" pitchFamily="34" charset="0"/>
                <a:cs typeface="Calibri" panose="020F0502020204030204" pitchFamily="34" charset="0"/>
              </a:rPr>
              <a:t>Estimación Ascendente</a:t>
            </a:r>
          </a:p>
        </p:txBody>
      </p:sp>
      <p:sp>
        <p:nvSpPr>
          <p:cNvPr id="9" name="Flecha: hacia arriba 8">
            <a:extLst>
              <a:ext uri="{FF2B5EF4-FFF2-40B4-BE49-F238E27FC236}">
                <a16:creationId xmlns:a16="http://schemas.microsoft.com/office/drawing/2014/main" id="{67CB6E9F-0D98-A690-480E-42E9BB57364B}"/>
              </a:ext>
            </a:extLst>
          </p:cNvPr>
          <p:cNvSpPr/>
          <p:nvPr/>
        </p:nvSpPr>
        <p:spPr>
          <a:xfrm>
            <a:off x="4204127" y="2848503"/>
            <a:ext cx="421029" cy="598451"/>
          </a:xfrm>
          <a:prstGeom prst="upArrow">
            <a:avLst/>
          </a:prstGeom>
          <a:solidFill>
            <a:srgbClr val="EF453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latin typeface="Calibri" panose="020F0502020204030204" pitchFamily="34" charset="0"/>
              <a:cs typeface="Calibri" panose="020F0502020204030204" pitchFamily="34" charset="0"/>
            </a:endParaRPr>
          </a:p>
        </p:txBody>
      </p:sp>
      <p:sp>
        <p:nvSpPr>
          <p:cNvPr id="10" name="Flecha: hacia arriba 9">
            <a:extLst>
              <a:ext uri="{FF2B5EF4-FFF2-40B4-BE49-F238E27FC236}">
                <a16:creationId xmlns:a16="http://schemas.microsoft.com/office/drawing/2014/main" id="{BF36992A-39B4-1BC9-F36F-2A21140FA61F}"/>
              </a:ext>
            </a:extLst>
          </p:cNvPr>
          <p:cNvSpPr/>
          <p:nvPr/>
        </p:nvSpPr>
        <p:spPr>
          <a:xfrm>
            <a:off x="4204127" y="1896817"/>
            <a:ext cx="421029" cy="605688"/>
          </a:xfrm>
          <a:prstGeom prst="upArrow">
            <a:avLst/>
          </a:prstGeom>
          <a:solidFill>
            <a:srgbClr val="EF453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latin typeface="Calibri" panose="020F0502020204030204" pitchFamily="34" charset="0"/>
              <a:cs typeface="Calibri" panose="020F0502020204030204" pitchFamily="34" charset="0"/>
            </a:endParaRPr>
          </a:p>
        </p:txBody>
      </p:sp>
      <p:sp>
        <p:nvSpPr>
          <p:cNvPr id="12" name="Rectángulo 11">
            <a:extLst>
              <a:ext uri="{FF2B5EF4-FFF2-40B4-BE49-F238E27FC236}">
                <a16:creationId xmlns:a16="http://schemas.microsoft.com/office/drawing/2014/main" id="{70E1DBF4-56BF-68B4-1257-60D742CDA39D}"/>
              </a:ext>
            </a:extLst>
          </p:cNvPr>
          <p:cNvSpPr/>
          <p:nvPr/>
        </p:nvSpPr>
        <p:spPr>
          <a:xfrm>
            <a:off x="3937721" y="3506837"/>
            <a:ext cx="934177" cy="190575"/>
          </a:xfrm>
          <a:prstGeom prst="rect">
            <a:avLst/>
          </a:prstGeom>
          <a:solidFill>
            <a:srgbClr val="7150A0"/>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latin typeface="Calibri" panose="020F0502020204030204" pitchFamily="34" charset="0"/>
                <a:cs typeface="Calibri" panose="020F0502020204030204" pitchFamily="34" charset="0"/>
              </a:rPr>
              <a:t>S/ 38,760</a:t>
            </a:r>
            <a:endParaRPr lang="es-PE" sz="900" b="1" dirty="0">
              <a:latin typeface="Calibri" panose="020F0502020204030204" pitchFamily="34" charset="0"/>
              <a:cs typeface="Calibri" panose="020F0502020204030204" pitchFamily="34" charset="0"/>
            </a:endParaRPr>
          </a:p>
        </p:txBody>
      </p:sp>
      <p:sp>
        <p:nvSpPr>
          <p:cNvPr id="13" name="Rectángulo 12">
            <a:extLst>
              <a:ext uri="{FF2B5EF4-FFF2-40B4-BE49-F238E27FC236}">
                <a16:creationId xmlns:a16="http://schemas.microsoft.com/office/drawing/2014/main" id="{5F1B167F-F798-8A35-35D7-659FC7CC98BA}"/>
              </a:ext>
            </a:extLst>
          </p:cNvPr>
          <p:cNvSpPr/>
          <p:nvPr/>
        </p:nvSpPr>
        <p:spPr>
          <a:xfrm>
            <a:off x="3939598" y="2589230"/>
            <a:ext cx="934177" cy="190575"/>
          </a:xfrm>
          <a:prstGeom prst="rect">
            <a:avLst/>
          </a:prstGeom>
          <a:solidFill>
            <a:srgbClr val="7150A0"/>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latin typeface="Calibri" panose="020F0502020204030204" pitchFamily="34" charset="0"/>
                <a:cs typeface="Calibri" panose="020F0502020204030204" pitchFamily="34" charset="0"/>
              </a:rPr>
              <a:t>S/ 95,010</a:t>
            </a:r>
            <a:endParaRPr lang="es-PE" sz="900" b="1" dirty="0">
              <a:latin typeface="Calibri" panose="020F0502020204030204" pitchFamily="34" charset="0"/>
              <a:cs typeface="Calibri" panose="020F0502020204030204" pitchFamily="34" charset="0"/>
            </a:endParaRPr>
          </a:p>
        </p:txBody>
      </p:sp>
      <p:sp>
        <p:nvSpPr>
          <p:cNvPr id="14" name="Rectángulo 13">
            <a:extLst>
              <a:ext uri="{FF2B5EF4-FFF2-40B4-BE49-F238E27FC236}">
                <a16:creationId xmlns:a16="http://schemas.microsoft.com/office/drawing/2014/main" id="{8E907E7E-08B5-1131-B8C4-0AE5C187082F}"/>
              </a:ext>
            </a:extLst>
          </p:cNvPr>
          <p:cNvSpPr/>
          <p:nvPr/>
        </p:nvSpPr>
        <p:spPr>
          <a:xfrm>
            <a:off x="3939599" y="1654236"/>
            <a:ext cx="934177" cy="190575"/>
          </a:xfrm>
          <a:prstGeom prst="rect">
            <a:avLst/>
          </a:prstGeom>
          <a:solidFill>
            <a:srgbClr val="7150A0"/>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latin typeface="Calibri" panose="020F0502020204030204" pitchFamily="34" charset="0"/>
                <a:cs typeface="Calibri" panose="020F0502020204030204" pitchFamily="34" charset="0"/>
              </a:rPr>
              <a:t>S/ 12,450</a:t>
            </a:r>
            <a:endParaRPr lang="es-PE" sz="900" b="1" dirty="0">
              <a:latin typeface="Calibri" panose="020F0502020204030204" pitchFamily="34" charset="0"/>
              <a:cs typeface="Calibri" panose="020F0502020204030204" pitchFamily="34" charset="0"/>
            </a:endParaRPr>
          </a:p>
        </p:txBody>
      </p:sp>
      <p:sp>
        <p:nvSpPr>
          <p:cNvPr id="15" name="CuadroTexto 14">
            <a:extLst>
              <a:ext uri="{FF2B5EF4-FFF2-40B4-BE49-F238E27FC236}">
                <a16:creationId xmlns:a16="http://schemas.microsoft.com/office/drawing/2014/main" id="{883CCE94-D41D-81FE-55AE-E4B1440A1CAB}"/>
              </a:ext>
            </a:extLst>
          </p:cNvPr>
          <p:cNvSpPr txBox="1"/>
          <p:nvPr/>
        </p:nvSpPr>
        <p:spPr>
          <a:xfrm>
            <a:off x="4849916" y="2993839"/>
            <a:ext cx="934177" cy="307777"/>
          </a:xfrm>
          <a:prstGeom prst="rect">
            <a:avLst/>
          </a:prstGeom>
          <a:noFill/>
        </p:spPr>
        <p:txBody>
          <a:bodyPr wrap="square" rtlCol="0">
            <a:spAutoFit/>
          </a:bodyPr>
          <a:lstStyle/>
          <a:p>
            <a:r>
              <a:rPr lang="es-PE" sz="700" b="1" dirty="0">
                <a:latin typeface="Calibri" panose="020F0502020204030204" pitchFamily="34" charset="0"/>
                <a:cs typeface="Calibri" panose="020F0502020204030204" pitchFamily="34" charset="0"/>
              </a:rPr>
              <a:t>Estimación Ascendente</a:t>
            </a:r>
          </a:p>
        </p:txBody>
      </p:sp>
      <p:sp>
        <p:nvSpPr>
          <p:cNvPr id="16" name="CuadroTexto 15">
            <a:extLst>
              <a:ext uri="{FF2B5EF4-FFF2-40B4-BE49-F238E27FC236}">
                <a16:creationId xmlns:a16="http://schemas.microsoft.com/office/drawing/2014/main" id="{8709417C-43EA-3D9A-621C-5E6D4490D901}"/>
              </a:ext>
            </a:extLst>
          </p:cNvPr>
          <p:cNvSpPr txBox="1"/>
          <p:nvPr/>
        </p:nvSpPr>
        <p:spPr>
          <a:xfrm>
            <a:off x="4849916" y="2022141"/>
            <a:ext cx="934177" cy="307777"/>
          </a:xfrm>
          <a:prstGeom prst="rect">
            <a:avLst/>
          </a:prstGeom>
          <a:noFill/>
        </p:spPr>
        <p:txBody>
          <a:bodyPr wrap="square" rtlCol="0">
            <a:spAutoFit/>
          </a:bodyPr>
          <a:lstStyle/>
          <a:p>
            <a:r>
              <a:rPr lang="es-PE" sz="700" b="1" dirty="0">
                <a:latin typeface="Calibri" panose="020F0502020204030204" pitchFamily="34" charset="0"/>
                <a:cs typeface="Calibri" panose="020F0502020204030204" pitchFamily="34" charset="0"/>
              </a:rPr>
              <a:t>Estimación Ascendente</a:t>
            </a:r>
          </a:p>
        </p:txBody>
      </p:sp>
      <p:sp>
        <p:nvSpPr>
          <p:cNvPr id="19" name="CuadroTexto 18">
            <a:extLst>
              <a:ext uri="{FF2B5EF4-FFF2-40B4-BE49-F238E27FC236}">
                <a16:creationId xmlns:a16="http://schemas.microsoft.com/office/drawing/2014/main" id="{65E33E23-C55A-B6B5-159A-71581A3865F2}"/>
              </a:ext>
            </a:extLst>
          </p:cNvPr>
          <p:cNvSpPr txBox="1"/>
          <p:nvPr/>
        </p:nvSpPr>
        <p:spPr>
          <a:xfrm>
            <a:off x="492161" y="1338124"/>
            <a:ext cx="3377105" cy="307777"/>
          </a:xfrm>
          <a:prstGeom prst="rect">
            <a:avLst/>
          </a:prstGeom>
          <a:noFill/>
        </p:spPr>
        <p:txBody>
          <a:bodyPr wrap="square" rtlCol="0">
            <a:spAutoFit/>
          </a:bodyPr>
          <a:lstStyle/>
          <a:p>
            <a:r>
              <a:rPr lang="es-MX" sz="1400" b="1" dirty="0">
                <a:solidFill>
                  <a:srgbClr val="EF4539"/>
                </a:solidFill>
                <a:latin typeface="Calibri" panose="020F0502020204030204" pitchFamily="34" charset="0"/>
                <a:cs typeface="Calibri" panose="020F0502020204030204" pitchFamily="34" charset="0"/>
              </a:rPr>
              <a:t>Cronograma de Actividades</a:t>
            </a:r>
            <a:endParaRPr lang="es-PE" sz="1400" b="1" dirty="0">
              <a:solidFill>
                <a:srgbClr val="EF4539"/>
              </a:solidFill>
              <a:latin typeface="Calibri" panose="020F0502020204030204" pitchFamily="34" charset="0"/>
              <a:cs typeface="Calibri" panose="020F0502020204030204" pitchFamily="34" charset="0"/>
            </a:endParaRPr>
          </a:p>
        </p:txBody>
      </p:sp>
      <p:sp>
        <p:nvSpPr>
          <p:cNvPr id="20" name="Flecha: hacia arriba 19">
            <a:extLst>
              <a:ext uri="{FF2B5EF4-FFF2-40B4-BE49-F238E27FC236}">
                <a16:creationId xmlns:a16="http://schemas.microsoft.com/office/drawing/2014/main" id="{390BE3C5-BE22-1F59-7188-4189F3228DD9}"/>
              </a:ext>
            </a:extLst>
          </p:cNvPr>
          <p:cNvSpPr/>
          <p:nvPr/>
        </p:nvSpPr>
        <p:spPr>
          <a:xfrm>
            <a:off x="4204127" y="1399399"/>
            <a:ext cx="421029" cy="202084"/>
          </a:xfrm>
          <a:prstGeom prst="upArrow">
            <a:avLst/>
          </a:prstGeom>
          <a:solidFill>
            <a:srgbClr val="EF453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latin typeface="Calibri" panose="020F0502020204030204" pitchFamily="34" charset="0"/>
              <a:cs typeface="Calibri" panose="020F0502020204030204" pitchFamily="34" charset="0"/>
            </a:endParaRPr>
          </a:p>
        </p:txBody>
      </p:sp>
      <p:sp>
        <p:nvSpPr>
          <p:cNvPr id="21" name="Rectángulo 20">
            <a:extLst>
              <a:ext uri="{FF2B5EF4-FFF2-40B4-BE49-F238E27FC236}">
                <a16:creationId xmlns:a16="http://schemas.microsoft.com/office/drawing/2014/main" id="{D47FA7D5-EE5B-1D30-C60E-98DF64E9D117}"/>
              </a:ext>
            </a:extLst>
          </p:cNvPr>
          <p:cNvSpPr/>
          <p:nvPr/>
        </p:nvSpPr>
        <p:spPr>
          <a:xfrm>
            <a:off x="3939599" y="1104534"/>
            <a:ext cx="934177" cy="190575"/>
          </a:xfrm>
          <a:prstGeom prst="rect">
            <a:avLst/>
          </a:prstGeom>
          <a:solidFill>
            <a:srgbClr val="FE7828"/>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solidFill>
                  <a:schemeClr val="tx1"/>
                </a:solidFill>
                <a:latin typeface="Calibri" panose="020F0502020204030204" pitchFamily="34" charset="0"/>
                <a:cs typeface="Calibri" panose="020F0502020204030204" pitchFamily="34" charset="0"/>
              </a:rPr>
              <a:t>S/ 146,220</a:t>
            </a:r>
            <a:endParaRPr lang="es-PE" sz="900" b="1" dirty="0">
              <a:solidFill>
                <a:schemeClr val="tx1"/>
              </a:solidFill>
              <a:latin typeface="Calibri" panose="020F0502020204030204" pitchFamily="34" charset="0"/>
              <a:cs typeface="Calibri" panose="020F0502020204030204" pitchFamily="34" charset="0"/>
            </a:endParaRPr>
          </a:p>
        </p:txBody>
      </p:sp>
      <p:sp>
        <p:nvSpPr>
          <p:cNvPr id="22" name="CuadroTexto 21">
            <a:extLst>
              <a:ext uri="{FF2B5EF4-FFF2-40B4-BE49-F238E27FC236}">
                <a16:creationId xmlns:a16="http://schemas.microsoft.com/office/drawing/2014/main" id="{FB82A1BA-B132-7915-6FE6-D8105C669FDF}"/>
              </a:ext>
            </a:extLst>
          </p:cNvPr>
          <p:cNvSpPr txBox="1"/>
          <p:nvPr/>
        </p:nvSpPr>
        <p:spPr>
          <a:xfrm>
            <a:off x="5947053" y="1159034"/>
            <a:ext cx="2728635" cy="2525101"/>
          </a:xfrm>
          <a:prstGeom prst="rect">
            <a:avLst/>
          </a:prstGeom>
          <a:solidFill>
            <a:schemeClr val="accent5">
              <a:lumMod val="20000"/>
              <a:lumOff val="80000"/>
            </a:schemeClr>
          </a:solidFill>
          <a:ln>
            <a:solidFill>
              <a:schemeClr val="accent5">
                <a:lumMod val="20000"/>
                <a:lumOff val="80000"/>
              </a:schemeClr>
            </a:solidFill>
          </a:ln>
        </p:spPr>
        <p:txBody>
          <a:bodyPr wrap="square" lIns="144000" tIns="108000" rIns="144000" bIns="144000" rtlCol="0">
            <a:noAutofit/>
          </a:bodyPr>
          <a:lstStyle/>
          <a:p>
            <a:r>
              <a:rPr lang="es-MX" sz="1400" dirty="0">
                <a:latin typeface="Calibri" panose="020F0502020204030204" pitchFamily="34" charset="0"/>
                <a:cs typeface="Calibri" panose="020F0502020204030204" pitchFamily="34" charset="0"/>
              </a:rPr>
              <a:t>Se utiliza la técnica de suma ascendente para todas las fases del cronograma y se obtiene finalmente el costo total de las actividades que representa todo el trabajo a realizar en el proyecto.</a:t>
            </a:r>
          </a:p>
          <a:p>
            <a:endParaRPr lang="es-MX" sz="1400" dirty="0">
              <a:latin typeface="Calibri" panose="020F0502020204030204" pitchFamily="34" charset="0"/>
              <a:cs typeface="Calibri" panose="020F0502020204030204" pitchFamily="34" charset="0"/>
            </a:endParaRPr>
          </a:p>
          <a:p>
            <a:r>
              <a:rPr lang="es-MX" sz="1400" dirty="0">
                <a:latin typeface="Calibri" panose="020F0502020204030204" pitchFamily="34" charset="0"/>
                <a:cs typeface="Calibri" panose="020F0502020204030204" pitchFamily="34" charset="0"/>
              </a:rPr>
              <a:t>Este valor representa el primer componente de la ecuación de todo presupuesto.</a:t>
            </a:r>
            <a:endParaRPr lang="es-PE" sz="1400" dirty="0">
              <a:latin typeface="Calibri" panose="020F0502020204030204" pitchFamily="34" charset="0"/>
              <a:cs typeface="Calibri" panose="020F0502020204030204" pitchFamily="34" charset="0"/>
            </a:endParaRPr>
          </a:p>
        </p:txBody>
      </p:sp>
      <p:sp>
        <p:nvSpPr>
          <p:cNvPr id="23" name="Flecha: hacia la izquierda 22">
            <a:extLst>
              <a:ext uri="{FF2B5EF4-FFF2-40B4-BE49-F238E27FC236}">
                <a16:creationId xmlns:a16="http://schemas.microsoft.com/office/drawing/2014/main" id="{3B425C75-C193-6C38-72ED-8448CE98F5B1}"/>
              </a:ext>
            </a:extLst>
          </p:cNvPr>
          <p:cNvSpPr/>
          <p:nvPr/>
        </p:nvSpPr>
        <p:spPr>
          <a:xfrm>
            <a:off x="5169044" y="1154805"/>
            <a:ext cx="757891" cy="202084"/>
          </a:xfrm>
          <a:prstGeom prst="leftArrow">
            <a:avLst/>
          </a:prstGeom>
          <a:solidFill>
            <a:srgbClr val="808799"/>
          </a:solidFill>
          <a:ln>
            <a:solidFill>
              <a:schemeClr val="tx1">
                <a:lumMod val="50000"/>
                <a:lumOff val="50000"/>
              </a:schemeClr>
            </a:solid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PE">
              <a:latin typeface="Calibri" panose="020F0502020204030204" pitchFamily="34" charset="0"/>
              <a:cs typeface="Calibri" panose="020F0502020204030204" pitchFamily="34" charset="0"/>
            </a:endParaRPr>
          </a:p>
        </p:txBody>
      </p:sp>
      <p:sp>
        <p:nvSpPr>
          <p:cNvPr id="25" name="Rectángulo: esquinas redondeadas 24">
            <a:extLst>
              <a:ext uri="{FF2B5EF4-FFF2-40B4-BE49-F238E27FC236}">
                <a16:creationId xmlns:a16="http://schemas.microsoft.com/office/drawing/2014/main" id="{3CB5BFC3-93ED-9454-919A-E379DF9D8CFC}"/>
              </a:ext>
            </a:extLst>
          </p:cNvPr>
          <p:cNvSpPr/>
          <p:nvPr/>
        </p:nvSpPr>
        <p:spPr>
          <a:xfrm>
            <a:off x="492161" y="4218126"/>
            <a:ext cx="3711966" cy="681298"/>
          </a:xfrm>
          <a:prstGeom prst="roundRect">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latin typeface="Calibri" panose="020F0502020204030204" pitchFamily="34" charset="0"/>
              <a:cs typeface="Calibri" panose="020F0502020204030204" pitchFamily="34" charset="0"/>
            </a:endParaRPr>
          </a:p>
        </p:txBody>
      </p:sp>
      <p:sp>
        <p:nvSpPr>
          <p:cNvPr id="26" name="2 CuadroTexto">
            <a:extLst>
              <a:ext uri="{FF2B5EF4-FFF2-40B4-BE49-F238E27FC236}">
                <a16:creationId xmlns:a16="http://schemas.microsoft.com/office/drawing/2014/main" id="{CA1C25B6-9C96-684C-A172-D988416F67E0}"/>
              </a:ext>
            </a:extLst>
          </p:cNvPr>
          <p:cNvSpPr txBox="1"/>
          <p:nvPr/>
        </p:nvSpPr>
        <p:spPr>
          <a:xfrm>
            <a:off x="512252" y="4334634"/>
            <a:ext cx="721638" cy="461665"/>
          </a:xfrm>
          <a:prstGeom prst="rect">
            <a:avLst/>
          </a:prstGeom>
          <a:noFill/>
        </p:spPr>
        <p:txBody>
          <a:bodyPr wrap="square" rtlCol="0">
            <a:spAutoFit/>
          </a:bodyPr>
          <a:lstStyle/>
          <a:p>
            <a:r>
              <a:rPr lang="es-PE" sz="800" b="1" dirty="0">
                <a:solidFill>
                  <a:schemeClr val="bg1"/>
                </a:solidFill>
                <a:latin typeface="Calibri" panose="020F0502020204030204" pitchFamily="34" charset="0"/>
                <a:cs typeface="Calibri" panose="020F0502020204030204" pitchFamily="34" charset="0"/>
              </a:rPr>
              <a:t>Presupuesto de un Proyecto</a:t>
            </a:r>
            <a:endParaRPr lang="es-ES" sz="800" b="1" dirty="0">
              <a:solidFill>
                <a:schemeClr val="bg1"/>
              </a:solidFill>
              <a:latin typeface="Calibri" panose="020F0502020204030204" pitchFamily="34" charset="0"/>
              <a:cs typeface="Calibri" panose="020F0502020204030204" pitchFamily="34" charset="0"/>
            </a:endParaRPr>
          </a:p>
        </p:txBody>
      </p:sp>
      <p:sp>
        <p:nvSpPr>
          <p:cNvPr id="27" name="5 CuadroTexto">
            <a:extLst>
              <a:ext uri="{FF2B5EF4-FFF2-40B4-BE49-F238E27FC236}">
                <a16:creationId xmlns:a16="http://schemas.microsoft.com/office/drawing/2014/main" id="{0ECC8FB3-B66F-EB77-E26D-1543F951F290}"/>
              </a:ext>
            </a:extLst>
          </p:cNvPr>
          <p:cNvSpPr txBox="1"/>
          <p:nvPr/>
        </p:nvSpPr>
        <p:spPr>
          <a:xfrm>
            <a:off x="1348185" y="4334634"/>
            <a:ext cx="1046107" cy="461665"/>
          </a:xfrm>
          <a:prstGeom prst="rect">
            <a:avLst/>
          </a:prstGeom>
          <a:noFill/>
        </p:spPr>
        <p:txBody>
          <a:bodyPr wrap="square" rtlCol="0">
            <a:spAutoFit/>
          </a:bodyPr>
          <a:lstStyle/>
          <a:p>
            <a:r>
              <a:rPr lang="es-PE" sz="800" b="1" dirty="0">
                <a:solidFill>
                  <a:schemeClr val="bg1"/>
                </a:solidFill>
                <a:latin typeface="Calibri" panose="020F0502020204030204" pitchFamily="34" charset="0"/>
                <a:cs typeface="Calibri" panose="020F0502020204030204" pitchFamily="34" charset="0"/>
              </a:rPr>
              <a:t>Sumatoria de los Costos del Trabajo del Proyecto</a:t>
            </a:r>
            <a:endParaRPr lang="es-ES" sz="800" b="1" dirty="0">
              <a:solidFill>
                <a:schemeClr val="bg1"/>
              </a:solidFill>
              <a:latin typeface="Calibri" panose="020F0502020204030204" pitchFamily="34" charset="0"/>
              <a:cs typeface="Calibri" panose="020F0502020204030204" pitchFamily="34" charset="0"/>
            </a:endParaRPr>
          </a:p>
        </p:txBody>
      </p:sp>
      <p:sp>
        <p:nvSpPr>
          <p:cNvPr id="28" name="7 CuadroTexto">
            <a:extLst>
              <a:ext uri="{FF2B5EF4-FFF2-40B4-BE49-F238E27FC236}">
                <a16:creationId xmlns:a16="http://schemas.microsoft.com/office/drawing/2014/main" id="{CB9F2311-7A8F-6D1F-5823-7F49D07E3538}"/>
              </a:ext>
            </a:extLst>
          </p:cNvPr>
          <p:cNvSpPr txBox="1"/>
          <p:nvPr/>
        </p:nvSpPr>
        <p:spPr>
          <a:xfrm>
            <a:off x="2450990" y="4396189"/>
            <a:ext cx="744394" cy="338554"/>
          </a:xfrm>
          <a:prstGeom prst="rect">
            <a:avLst/>
          </a:prstGeom>
          <a:noFill/>
        </p:spPr>
        <p:txBody>
          <a:bodyPr wrap="square" rtlCol="0">
            <a:spAutoFit/>
          </a:bodyPr>
          <a:lstStyle/>
          <a:p>
            <a:r>
              <a:rPr lang="es-PE" sz="800" b="1" dirty="0">
                <a:solidFill>
                  <a:schemeClr val="bg1"/>
                </a:solidFill>
                <a:latin typeface="Calibri" panose="020F0502020204030204" pitchFamily="34" charset="0"/>
                <a:cs typeface="Calibri" panose="020F0502020204030204" pitchFamily="34" charset="0"/>
              </a:rPr>
              <a:t>Reserva de Contingencia</a:t>
            </a:r>
            <a:endParaRPr lang="es-ES" sz="800" b="1" dirty="0">
              <a:solidFill>
                <a:schemeClr val="bg1"/>
              </a:solidFill>
              <a:latin typeface="Calibri" panose="020F0502020204030204" pitchFamily="34" charset="0"/>
              <a:cs typeface="Calibri" panose="020F0502020204030204" pitchFamily="34" charset="0"/>
            </a:endParaRPr>
          </a:p>
        </p:txBody>
      </p:sp>
      <p:sp>
        <p:nvSpPr>
          <p:cNvPr id="29" name="9 CuadroTexto">
            <a:extLst>
              <a:ext uri="{FF2B5EF4-FFF2-40B4-BE49-F238E27FC236}">
                <a16:creationId xmlns:a16="http://schemas.microsoft.com/office/drawing/2014/main" id="{A7E32895-EDF6-7793-2AD6-5962A5FB40F4}"/>
              </a:ext>
            </a:extLst>
          </p:cNvPr>
          <p:cNvSpPr txBox="1"/>
          <p:nvPr/>
        </p:nvSpPr>
        <p:spPr>
          <a:xfrm>
            <a:off x="3410176" y="4396189"/>
            <a:ext cx="643718" cy="338554"/>
          </a:xfrm>
          <a:prstGeom prst="rect">
            <a:avLst/>
          </a:prstGeom>
          <a:noFill/>
        </p:spPr>
        <p:txBody>
          <a:bodyPr wrap="square" rtlCol="0">
            <a:spAutoFit/>
          </a:bodyPr>
          <a:lstStyle/>
          <a:p>
            <a:r>
              <a:rPr lang="es-PE" sz="800" b="1" dirty="0">
                <a:solidFill>
                  <a:schemeClr val="bg1"/>
                </a:solidFill>
                <a:latin typeface="Calibri" panose="020F0502020204030204" pitchFamily="34" charset="0"/>
                <a:cs typeface="Calibri" panose="020F0502020204030204" pitchFamily="34" charset="0"/>
              </a:rPr>
              <a:t>Reserva de Gestión</a:t>
            </a:r>
            <a:endParaRPr lang="es-ES" sz="800" b="1" dirty="0">
              <a:solidFill>
                <a:schemeClr val="bg1"/>
              </a:solidFill>
              <a:latin typeface="Calibri" panose="020F0502020204030204" pitchFamily="34" charset="0"/>
              <a:cs typeface="Calibri" panose="020F0502020204030204" pitchFamily="34" charset="0"/>
            </a:endParaRPr>
          </a:p>
        </p:txBody>
      </p:sp>
      <p:sp>
        <p:nvSpPr>
          <p:cNvPr id="30" name="3 Igual que">
            <a:extLst>
              <a:ext uri="{FF2B5EF4-FFF2-40B4-BE49-F238E27FC236}">
                <a16:creationId xmlns:a16="http://schemas.microsoft.com/office/drawing/2014/main" id="{4E9C92E7-33B4-4100-078E-49169EE4C4D1}"/>
              </a:ext>
            </a:extLst>
          </p:cNvPr>
          <p:cNvSpPr/>
          <p:nvPr/>
        </p:nvSpPr>
        <p:spPr>
          <a:xfrm>
            <a:off x="1144393" y="4513770"/>
            <a:ext cx="223189" cy="124433"/>
          </a:xfrm>
          <a:prstGeom prst="mathEqual">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solidFill>
                <a:schemeClr val="tx1"/>
              </a:solidFill>
              <a:latin typeface="Calibri" panose="020F0502020204030204" pitchFamily="34" charset="0"/>
              <a:cs typeface="Calibri" panose="020F0502020204030204" pitchFamily="34" charset="0"/>
            </a:endParaRPr>
          </a:p>
        </p:txBody>
      </p:sp>
      <p:sp>
        <p:nvSpPr>
          <p:cNvPr id="31" name="4 Más">
            <a:extLst>
              <a:ext uri="{FF2B5EF4-FFF2-40B4-BE49-F238E27FC236}">
                <a16:creationId xmlns:a16="http://schemas.microsoft.com/office/drawing/2014/main" id="{4CBD941D-820E-0200-80D2-DC72B5543552}"/>
              </a:ext>
            </a:extLst>
          </p:cNvPr>
          <p:cNvSpPr/>
          <p:nvPr/>
        </p:nvSpPr>
        <p:spPr>
          <a:xfrm>
            <a:off x="2295008" y="4479344"/>
            <a:ext cx="143479" cy="158861"/>
          </a:xfrm>
          <a:prstGeom prst="mathPlus">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latin typeface="Calibri" panose="020F0502020204030204" pitchFamily="34" charset="0"/>
              <a:cs typeface="Calibri" panose="020F0502020204030204" pitchFamily="34" charset="0"/>
            </a:endParaRPr>
          </a:p>
        </p:txBody>
      </p:sp>
      <p:sp>
        <p:nvSpPr>
          <p:cNvPr id="32" name="8 Más">
            <a:extLst>
              <a:ext uri="{FF2B5EF4-FFF2-40B4-BE49-F238E27FC236}">
                <a16:creationId xmlns:a16="http://schemas.microsoft.com/office/drawing/2014/main" id="{D0BBD032-94FE-31A3-B8AB-0DF696E4637A}"/>
              </a:ext>
            </a:extLst>
          </p:cNvPr>
          <p:cNvSpPr/>
          <p:nvPr/>
        </p:nvSpPr>
        <p:spPr>
          <a:xfrm>
            <a:off x="3204376" y="4479343"/>
            <a:ext cx="143479" cy="158861"/>
          </a:xfrm>
          <a:prstGeom prst="mathPlus">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latin typeface="Calibri" panose="020F0502020204030204" pitchFamily="34" charset="0"/>
              <a:cs typeface="Calibri" panose="020F0502020204030204" pitchFamily="34" charset="0"/>
            </a:endParaRPr>
          </a:p>
        </p:txBody>
      </p:sp>
      <p:sp>
        <p:nvSpPr>
          <p:cNvPr id="34" name="3 Igual que">
            <a:extLst>
              <a:ext uri="{FF2B5EF4-FFF2-40B4-BE49-F238E27FC236}">
                <a16:creationId xmlns:a16="http://schemas.microsoft.com/office/drawing/2014/main" id="{A0056A79-7313-37B2-C2B2-A0F50E68F202}"/>
              </a:ext>
            </a:extLst>
          </p:cNvPr>
          <p:cNvSpPr/>
          <p:nvPr/>
        </p:nvSpPr>
        <p:spPr>
          <a:xfrm>
            <a:off x="5489847" y="4197480"/>
            <a:ext cx="223189" cy="261127"/>
          </a:xfrm>
          <a:prstGeom prst="mathEqual">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solidFill>
                <a:schemeClr val="tx1"/>
              </a:solidFill>
              <a:latin typeface="Calibri" panose="020F0502020204030204" pitchFamily="34" charset="0"/>
              <a:cs typeface="Calibri" panose="020F0502020204030204" pitchFamily="34" charset="0"/>
            </a:endParaRPr>
          </a:p>
        </p:txBody>
      </p:sp>
      <p:sp>
        <p:nvSpPr>
          <p:cNvPr id="35" name="Rectángulo 34">
            <a:extLst>
              <a:ext uri="{FF2B5EF4-FFF2-40B4-BE49-F238E27FC236}">
                <a16:creationId xmlns:a16="http://schemas.microsoft.com/office/drawing/2014/main" id="{1DB49945-E934-E0F2-9748-0B139FD26762}"/>
              </a:ext>
            </a:extLst>
          </p:cNvPr>
          <p:cNvSpPr/>
          <p:nvPr/>
        </p:nvSpPr>
        <p:spPr>
          <a:xfrm>
            <a:off x="5784093" y="4192614"/>
            <a:ext cx="705607" cy="241706"/>
          </a:xfrm>
          <a:prstGeom prst="rect">
            <a:avLst/>
          </a:prstGeom>
          <a:solidFill>
            <a:srgbClr val="FE7828"/>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solidFill>
                  <a:schemeClr val="tx1"/>
                </a:solidFill>
                <a:latin typeface="Calibri" panose="020F0502020204030204" pitchFamily="34" charset="0"/>
                <a:cs typeface="Calibri" panose="020F0502020204030204" pitchFamily="34" charset="0"/>
              </a:rPr>
              <a:t>S/ 146,220</a:t>
            </a:r>
            <a:endParaRPr lang="es-PE" sz="900" b="1" dirty="0">
              <a:solidFill>
                <a:schemeClr val="tx1"/>
              </a:solidFill>
              <a:latin typeface="Calibri" panose="020F0502020204030204" pitchFamily="34" charset="0"/>
              <a:cs typeface="Calibri" panose="020F0502020204030204" pitchFamily="34" charset="0"/>
            </a:endParaRPr>
          </a:p>
        </p:txBody>
      </p:sp>
      <p:sp>
        <p:nvSpPr>
          <p:cNvPr id="36" name="8 Más">
            <a:extLst>
              <a:ext uri="{FF2B5EF4-FFF2-40B4-BE49-F238E27FC236}">
                <a16:creationId xmlns:a16="http://schemas.microsoft.com/office/drawing/2014/main" id="{936D4F8F-A649-A2A7-35B8-6018578C72BF}"/>
              </a:ext>
            </a:extLst>
          </p:cNvPr>
          <p:cNvSpPr/>
          <p:nvPr/>
        </p:nvSpPr>
        <p:spPr>
          <a:xfrm>
            <a:off x="6560757" y="4235460"/>
            <a:ext cx="143479" cy="158861"/>
          </a:xfrm>
          <a:prstGeom prst="mathPlus">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latin typeface="Calibri" panose="020F0502020204030204" pitchFamily="34" charset="0"/>
              <a:cs typeface="Calibri" panose="020F0502020204030204" pitchFamily="34" charset="0"/>
            </a:endParaRPr>
          </a:p>
        </p:txBody>
      </p:sp>
      <p:sp>
        <p:nvSpPr>
          <p:cNvPr id="37" name="Rectángulo 36">
            <a:extLst>
              <a:ext uri="{FF2B5EF4-FFF2-40B4-BE49-F238E27FC236}">
                <a16:creationId xmlns:a16="http://schemas.microsoft.com/office/drawing/2014/main" id="{EA78014A-54C8-6856-982E-A5F9032CEA89}"/>
              </a:ext>
            </a:extLst>
          </p:cNvPr>
          <p:cNvSpPr/>
          <p:nvPr/>
        </p:nvSpPr>
        <p:spPr>
          <a:xfrm>
            <a:off x="6775293" y="4192614"/>
            <a:ext cx="705607" cy="241706"/>
          </a:xfrm>
          <a:prstGeom prst="rect">
            <a:avLst/>
          </a:prstGeom>
          <a:solidFill>
            <a:srgbClr val="FE7828"/>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solidFill>
                  <a:schemeClr val="tx1"/>
                </a:solidFill>
                <a:latin typeface="Calibri" panose="020F0502020204030204" pitchFamily="34" charset="0"/>
                <a:cs typeface="Calibri" panose="020F0502020204030204" pitchFamily="34" charset="0"/>
              </a:rPr>
              <a:t>S/ 9,540</a:t>
            </a:r>
            <a:endParaRPr lang="es-PE" sz="900" b="1" dirty="0">
              <a:solidFill>
                <a:schemeClr val="tx1"/>
              </a:solidFill>
              <a:latin typeface="Calibri" panose="020F0502020204030204" pitchFamily="34" charset="0"/>
              <a:cs typeface="Calibri" panose="020F0502020204030204" pitchFamily="34" charset="0"/>
            </a:endParaRPr>
          </a:p>
        </p:txBody>
      </p:sp>
      <p:sp>
        <p:nvSpPr>
          <p:cNvPr id="38" name="8 Más">
            <a:extLst>
              <a:ext uri="{FF2B5EF4-FFF2-40B4-BE49-F238E27FC236}">
                <a16:creationId xmlns:a16="http://schemas.microsoft.com/office/drawing/2014/main" id="{569C4646-5BEB-CDB5-4F1D-A167AD02EB00}"/>
              </a:ext>
            </a:extLst>
          </p:cNvPr>
          <p:cNvSpPr/>
          <p:nvPr/>
        </p:nvSpPr>
        <p:spPr>
          <a:xfrm>
            <a:off x="7602757" y="4235460"/>
            <a:ext cx="143479" cy="158861"/>
          </a:xfrm>
          <a:prstGeom prst="mathPlus">
            <a:avLst/>
          </a:prstGeom>
          <a:solidFill>
            <a:srgbClr val="FD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50">
              <a:latin typeface="Calibri" panose="020F0502020204030204" pitchFamily="34" charset="0"/>
              <a:cs typeface="Calibri" panose="020F0502020204030204" pitchFamily="34" charset="0"/>
            </a:endParaRPr>
          </a:p>
        </p:txBody>
      </p:sp>
      <p:sp>
        <p:nvSpPr>
          <p:cNvPr id="39" name="Rectángulo 38">
            <a:extLst>
              <a:ext uri="{FF2B5EF4-FFF2-40B4-BE49-F238E27FC236}">
                <a16:creationId xmlns:a16="http://schemas.microsoft.com/office/drawing/2014/main" id="{D3EA436F-D4DC-216D-45FD-5D18D96FE7C8}"/>
              </a:ext>
            </a:extLst>
          </p:cNvPr>
          <p:cNvSpPr/>
          <p:nvPr/>
        </p:nvSpPr>
        <p:spPr>
          <a:xfrm>
            <a:off x="7868093" y="4192614"/>
            <a:ext cx="705607" cy="241706"/>
          </a:xfrm>
          <a:prstGeom prst="rect">
            <a:avLst/>
          </a:prstGeom>
          <a:solidFill>
            <a:srgbClr val="FE7828"/>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solidFill>
                  <a:schemeClr val="tx1"/>
                </a:solidFill>
                <a:latin typeface="Calibri" panose="020F0502020204030204" pitchFamily="34" charset="0"/>
                <a:cs typeface="Calibri" panose="020F0502020204030204" pitchFamily="34" charset="0"/>
              </a:rPr>
              <a:t>S/ 1,462</a:t>
            </a:r>
            <a:endParaRPr lang="es-PE" sz="900" b="1" dirty="0">
              <a:solidFill>
                <a:schemeClr val="tx1"/>
              </a:solidFill>
              <a:latin typeface="Calibri" panose="020F0502020204030204" pitchFamily="34" charset="0"/>
              <a:cs typeface="Calibri" panose="020F0502020204030204" pitchFamily="34" charset="0"/>
            </a:endParaRPr>
          </a:p>
        </p:txBody>
      </p:sp>
      <p:sp>
        <p:nvSpPr>
          <p:cNvPr id="40" name="Rectángulo 39">
            <a:extLst>
              <a:ext uri="{FF2B5EF4-FFF2-40B4-BE49-F238E27FC236}">
                <a16:creationId xmlns:a16="http://schemas.microsoft.com/office/drawing/2014/main" id="{0B1E7A10-7631-DD1F-1949-DE54D705D6B5}"/>
              </a:ext>
            </a:extLst>
          </p:cNvPr>
          <p:cNvSpPr/>
          <p:nvPr/>
        </p:nvSpPr>
        <p:spPr>
          <a:xfrm>
            <a:off x="4713183" y="4192614"/>
            <a:ext cx="705607" cy="241706"/>
          </a:xfrm>
          <a:prstGeom prst="rect">
            <a:avLst/>
          </a:prstGeom>
          <a:solidFill>
            <a:srgbClr val="00B1C2"/>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s-MX" sz="900" b="1" dirty="0">
                <a:solidFill>
                  <a:schemeClr val="bg1"/>
                </a:solidFill>
                <a:latin typeface="Calibri" panose="020F0502020204030204" pitchFamily="34" charset="0"/>
                <a:cs typeface="Calibri" panose="020F0502020204030204" pitchFamily="34" charset="0"/>
              </a:rPr>
              <a:t>S/ 157,222</a:t>
            </a:r>
            <a:endParaRPr lang="es-PE" sz="900" b="1" dirty="0">
              <a:solidFill>
                <a:schemeClr val="bg1"/>
              </a:solidFill>
              <a:latin typeface="Calibri" panose="020F0502020204030204" pitchFamily="34" charset="0"/>
              <a:cs typeface="Calibri" panose="020F0502020204030204" pitchFamily="34" charset="0"/>
            </a:endParaRPr>
          </a:p>
        </p:txBody>
      </p:sp>
      <p:sp>
        <p:nvSpPr>
          <p:cNvPr id="41" name="CuadroTexto 40">
            <a:extLst>
              <a:ext uri="{FF2B5EF4-FFF2-40B4-BE49-F238E27FC236}">
                <a16:creationId xmlns:a16="http://schemas.microsoft.com/office/drawing/2014/main" id="{F93C7CCE-06F0-E254-BA68-E374E8523AED}"/>
              </a:ext>
            </a:extLst>
          </p:cNvPr>
          <p:cNvSpPr txBox="1"/>
          <p:nvPr/>
        </p:nvSpPr>
        <p:spPr>
          <a:xfrm>
            <a:off x="7234300" y="3975343"/>
            <a:ext cx="368457" cy="215444"/>
          </a:xfrm>
          <a:prstGeom prst="rect">
            <a:avLst/>
          </a:prstGeom>
          <a:noFill/>
        </p:spPr>
        <p:txBody>
          <a:bodyPr wrap="square" rtlCol="0">
            <a:spAutoFit/>
          </a:bodyPr>
          <a:lstStyle/>
          <a:p>
            <a:r>
              <a:rPr lang="es-MX" sz="800" dirty="0">
                <a:latin typeface="Calibri" panose="020F0502020204030204" pitchFamily="34" charset="0"/>
                <a:cs typeface="Calibri" panose="020F0502020204030204" pitchFamily="34" charset="0"/>
              </a:rPr>
              <a:t>(*1)</a:t>
            </a:r>
            <a:endParaRPr lang="es-PE" sz="800" dirty="0">
              <a:latin typeface="Calibri" panose="020F0502020204030204" pitchFamily="34" charset="0"/>
              <a:cs typeface="Calibri" panose="020F0502020204030204" pitchFamily="34" charset="0"/>
            </a:endParaRPr>
          </a:p>
        </p:txBody>
      </p:sp>
      <p:sp>
        <p:nvSpPr>
          <p:cNvPr id="42" name="CuadroTexto 41">
            <a:extLst>
              <a:ext uri="{FF2B5EF4-FFF2-40B4-BE49-F238E27FC236}">
                <a16:creationId xmlns:a16="http://schemas.microsoft.com/office/drawing/2014/main" id="{6DDD690F-BA01-067B-5F07-2CD4E07917CD}"/>
              </a:ext>
            </a:extLst>
          </p:cNvPr>
          <p:cNvSpPr txBox="1"/>
          <p:nvPr/>
        </p:nvSpPr>
        <p:spPr>
          <a:xfrm>
            <a:off x="8305210" y="3975343"/>
            <a:ext cx="368457" cy="215444"/>
          </a:xfrm>
          <a:prstGeom prst="rect">
            <a:avLst/>
          </a:prstGeom>
          <a:noFill/>
        </p:spPr>
        <p:txBody>
          <a:bodyPr wrap="square" rtlCol="0">
            <a:spAutoFit/>
          </a:bodyPr>
          <a:lstStyle/>
          <a:p>
            <a:r>
              <a:rPr lang="es-MX" sz="800" dirty="0">
                <a:latin typeface="Calibri" panose="020F0502020204030204" pitchFamily="34" charset="0"/>
                <a:cs typeface="Calibri" panose="020F0502020204030204" pitchFamily="34" charset="0"/>
              </a:rPr>
              <a:t>(*2)</a:t>
            </a:r>
            <a:endParaRPr lang="es-PE" sz="800" dirty="0">
              <a:latin typeface="Calibri" panose="020F0502020204030204" pitchFamily="34" charset="0"/>
              <a:cs typeface="Calibri" panose="020F0502020204030204" pitchFamily="34" charset="0"/>
            </a:endParaRPr>
          </a:p>
        </p:txBody>
      </p:sp>
      <p:sp>
        <p:nvSpPr>
          <p:cNvPr id="43" name="CuadroTexto 42">
            <a:extLst>
              <a:ext uri="{FF2B5EF4-FFF2-40B4-BE49-F238E27FC236}">
                <a16:creationId xmlns:a16="http://schemas.microsoft.com/office/drawing/2014/main" id="{D0D6D39E-D851-7F8B-8808-87E8F8995CBE}"/>
              </a:ext>
            </a:extLst>
          </p:cNvPr>
          <p:cNvSpPr txBox="1"/>
          <p:nvPr/>
        </p:nvSpPr>
        <p:spPr>
          <a:xfrm>
            <a:off x="4730750" y="4680672"/>
            <a:ext cx="3949907" cy="553316"/>
          </a:xfrm>
          <a:prstGeom prst="rect">
            <a:avLst/>
          </a:prstGeom>
          <a:solidFill>
            <a:schemeClr val="accent5">
              <a:lumMod val="20000"/>
              <a:lumOff val="80000"/>
            </a:schemeClr>
          </a:solidFill>
          <a:ln>
            <a:solidFill>
              <a:schemeClr val="accent5">
                <a:lumMod val="20000"/>
                <a:lumOff val="80000"/>
              </a:schemeClr>
            </a:solidFill>
          </a:ln>
        </p:spPr>
        <p:txBody>
          <a:bodyPr wrap="square" lIns="144000" tIns="72000" rIns="144000" bIns="108000" rtlCol="0">
            <a:noAutofit/>
          </a:bodyPr>
          <a:lstStyle/>
          <a:p>
            <a:r>
              <a:rPr lang="es-MX" sz="800" dirty="0">
                <a:latin typeface="Calibri" panose="020F0502020204030204" pitchFamily="34" charset="0"/>
                <a:cs typeface="Calibri" panose="020F0502020204030204" pitchFamily="34" charset="0"/>
              </a:rPr>
              <a:t>(*1) Este valor representa la “reserva de contingencia”. En este ejercicio es sólo un valor referencial ya que será revisado en detalle en la siguiente sesión.</a:t>
            </a:r>
          </a:p>
          <a:p>
            <a:r>
              <a:rPr lang="es-MX" sz="800" dirty="0">
                <a:latin typeface="Calibri" panose="020F0502020204030204" pitchFamily="34" charset="0"/>
                <a:cs typeface="Calibri" panose="020F0502020204030204" pitchFamily="34" charset="0"/>
              </a:rPr>
              <a:t>(*2) Este valor suele ser entre el 1% a 3% del valor total del costo de las actividades.</a:t>
            </a:r>
            <a:endParaRPr lang="es-PE" sz="8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14BC19E8-1AF0-F931-6765-07A54B364D89}"/>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PASO A PASO PARA ELABORAR PRESUPUESTO</a:t>
            </a:r>
            <a:endParaRPr lang="es-PE" sz="1000" dirty="0">
              <a:solidFill>
                <a:schemeClr val="bg1">
                  <a:lumMod val="65000"/>
                </a:schemeClr>
              </a:solidFill>
              <a:latin typeface="Calibri" charset="0"/>
              <a:cs typeface="Calibri" charset="0"/>
            </a:endParaRPr>
          </a:p>
        </p:txBody>
      </p:sp>
      <p:sp>
        <p:nvSpPr>
          <p:cNvPr id="3" name="CuadroTexto 2">
            <a:extLst>
              <a:ext uri="{FF2B5EF4-FFF2-40B4-BE49-F238E27FC236}">
                <a16:creationId xmlns:a16="http://schemas.microsoft.com/office/drawing/2014/main" id="{3AEFB514-7DBC-DE74-9F58-8771F6EA8364}"/>
              </a:ext>
            </a:extLst>
          </p:cNvPr>
          <p:cNvSpPr txBox="1"/>
          <p:nvPr/>
        </p:nvSpPr>
        <p:spPr>
          <a:xfrm>
            <a:off x="499918" y="912813"/>
            <a:ext cx="8180739" cy="246221"/>
          </a:xfrm>
          <a:prstGeom prst="rect">
            <a:avLst/>
          </a:prstGeom>
          <a:noFill/>
        </p:spPr>
        <p:txBody>
          <a:bodyPr wrap="square" lIns="0" tIns="0" rIns="0" bIns="0" rtlCol="0">
            <a:spAutoFit/>
          </a:bodyPr>
          <a:lstStyle/>
          <a:p>
            <a:pPr>
              <a:spcAft>
                <a:spcPts val="600"/>
              </a:spcAft>
            </a:pPr>
            <a:r>
              <a:rPr lang="es-PE" sz="1600" b="1" dirty="0">
                <a:solidFill>
                  <a:srgbClr val="EF4539"/>
                </a:solidFill>
                <a:latin typeface="Graphik Bold" panose="020B0503030202060203" pitchFamily="34" charset="77"/>
                <a:ea typeface="Arial"/>
                <a:cs typeface="Calibri" panose="020F0502020204030204" pitchFamily="34" charset="0"/>
                <a:sym typeface="Arial"/>
              </a:rPr>
              <a:t>+ 02. </a:t>
            </a:r>
            <a:r>
              <a:rPr lang="es-PE" sz="1600" b="1" dirty="0">
                <a:solidFill>
                  <a:srgbClr val="EF4539"/>
                </a:solidFill>
                <a:latin typeface="Graphik Bold" panose="020B0503030202060203" pitchFamily="34" charset="77"/>
                <a:cs typeface="Calibri" panose="020F0502020204030204" pitchFamily="34" charset="0"/>
              </a:rPr>
              <a:t>Determinar el presupuesto.</a:t>
            </a:r>
            <a:endParaRPr lang="es-PE"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41079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4E80F-91CE-9EBC-0B78-869CA1CC3789}"/>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8591012C-1621-78F6-3FF0-0A5F7CDCF794}"/>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86E226F9-07D5-6F93-B6D3-289DEC63CE5D}"/>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FLUJO DE FINANCIAMIENTO </a:t>
            </a:r>
            <a:br>
              <a:rPr lang="es-MX" sz="2800" dirty="0">
                <a:solidFill>
                  <a:schemeClr val="bg1"/>
                </a:solidFill>
                <a:latin typeface="Graphik Regular" panose="020B0503030202060203" pitchFamily="34" charset="77"/>
              </a:rPr>
            </a:br>
            <a:r>
              <a:rPr lang="es-MX" sz="2800" b="1" dirty="0">
                <a:solidFill>
                  <a:schemeClr val="bg1"/>
                </a:solidFill>
                <a:latin typeface="Graphik Bold" panose="020B0503030202060203" pitchFamily="34" charset="77"/>
              </a:rPr>
              <a:t>DEL PRESUPUESTO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E6738499-B96A-AA32-62E6-D9061A219C26}"/>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29238256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16E62500-0777-715E-C0E4-81C6031E5652}"/>
              </a:ext>
            </a:extLst>
          </p:cNvPr>
          <p:cNvSpPr/>
          <p:nvPr/>
        </p:nvSpPr>
        <p:spPr>
          <a:xfrm>
            <a:off x="1624943" y="2786207"/>
            <a:ext cx="360218" cy="768927"/>
          </a:xfrm>
          <a:prstGeom prst="rect">
            <a:avLst/>
          </a:prstGeom>
          <a:solidFill>
            <a:srgbClr val="715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6" name="Rectángulo 5">
            <a:extLst>
              <a:ext uri="{FF2B5EF4-FFF2-40B4-BE49-F238E27FC236}">
                <a16:creationId xmlns:a16="http://schemas.microsoft.com/office/drawing/2014/main" id="{3C708F09-92B9-9784-D2B2-BED0495C2937}"/>
              </a:ext>
            </a:extLst>
          </p:cNvPr>
          <p:cNvSpPr/>
          <p:nvPr/>
        </p:nvSpPr>
        <p:spPr>
          <a:xfrm>
            <a:off x="2059052" y="2786207"/>
            <a:ext cx="360218" cy="187036"/>
          </a:xfrm>
          <a:prstGeom prst="rect">
            <a:avLst/>
          </a:prstGeom>
          <a:solidFill>
            <a:srgbClr val="715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7" name="Rectángulo 6">
            <a:extLst>
              <a:ext uri="{FF2B5EF4-FFF2-40B4-BE49-F238E27FC236}">
                <a16:creationId xmlns:a16="http://schemas.microsoft.com/office/drawing/2014/main" id="{C663D037-7B08-4DC5-6CAB-8F65DD840F24}"/>
              </a:ext>
            </a:extLst>
          </p:cNvPr>
          <p:cNvSpPr/>
          <p:nvPr/>
        </p:nvSpPr>
        <p:spPr>
          <a:xfrm>
            <a:off x="2493161" y="2786207"/>
            <a:ext cx="360218" cy="768927"/>
          </a:xfrm>
          <a:prstGeom prst="rect">
            <a:avLst/>
          </a:prstGeom>
          <a:solidFill>
            <a:srgbClr val="715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8" name="Rectángulo 7">
            <a:extLst>
              <a:ext uri="{FF2B5EF4-FFF2-40B4-BE49-F238E27FC236}">
                <a16:creationId xmlns:a16="http://schemas.microsoft.com/office/drawing/2014/main" id="{E1A33DE9-F689-C641-6394-B135DB55ADA5}"/>
              </a:ext>
            </a:extLst>
          </p:cNvPr>
          <p:cNvSpPr/>
          <p:nvPr/>
        </p:nvSpPr>
        <p:spPr>
          <a:xfrm>
            <a:off x="2927270" y="2786207"/>
            <a:ext cx="360218" cy="304800"/>
          </a:xfrm>
          <a:prstGeom prst="rect">
            <a:avLst/>
          </a:prstGeom>
          <a:solidFill>
            <a:srgbClr val="715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cxnSp>
        <p:nvCxnSpPr>
          <p:cNvPr id="9" name="Conector recto de flecha 8">
            <a:extLst>
              <a:ext uri="{FF2B5EF4-FFF2-40B4-BE49-F238E27FC236}">
                <a16:creationId xmlns:a16="http://schemas.microsoft.com/office/drawing/2014/main" id="{0059DF40-171A-5B7E-DBFD-BA5D87387FAB}"/>
              </a:ext>
            </a:extLst>
          </p:cNvPr>
          <p:cNvCxnSpPr/>
          <p:nvPr/>
        </p:nvCxnSpPr>
        <p:spPr>
          <a:xfrm>
            <a:off x="1493002" y="2786207"/>
            <a:ext cx="2071579" cy="0"/>
          </a:xfrm>
          <a:prstGeom prst="straightConnector1">
            <a:avLst/>
          </a:prstGeom>
          <a:ln w="571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0750C803-2A8B-76E3-17F0-5FE632135542}"/>
              </a:ext>
            </a:extLst>
          </p:cNvPr>
          <p:cNvSpPr txBox="1"/>
          <p:nvPr/>
        </p:nvSpPr>
        <p:spPr>
          <a:xfrm>
            <a:off x="1638906" y="2470324"/>
            <a:ext cx="1681871" cy="276999"/>
          </a:xfrm>
          <a:prstGeom prst="rect">
            <a:avLst/>
          </a:prstGeom>
          <a:noFill/>
        </p:spPr>
        <p:txBody>
          <a:bodyPr wrap="none" rtlCol="0">
            <a:spAutoFit/>
          </a:bodyPr>
          <a:lstStyle/>
          <a:p>
            <a:r>
              <a:rPr lang="es-ES_tradnl" sz="1200" dirty="0">
                <a:latin typeface="Calibri" panose="020F0502020204030204" pitchFamily="34" charset="0"/>
                <a:cs typeface="Calibri" panose="020F0502020204030204" pitchFamily="34" charset="0"/>
              </a:rPr>
              <a:t>Desembolsos no viables</a:t>
            </a:r>
          </a:p>
        </p:txBody>
      </p:sp>
      <p:sp>
        <p:nvSpPr>
          <p:cNvPr id="11" name="Rectángulo 10">
            <a:extLst>
              <a:ext uri="{FF2B5EF4-FFF2-40B4-BE49-F238E27FC236}">
                <a16:creationId xmlns:a16="http://schemas.microsoft.com/office/drawing/2014/main" id="{ACAA4E19-B620-0E48-1002-9269ED3D22C8}"/>
              </a:ext>
            </a:extLst>
          </p:cNvPr>
          <p:cNvSpPr/>
          <p:nvPr/>
        </p:nvSpPr>
        <p:spPr>
          <a:xfrm>
            <a:off x="3994070" y="2786207"/>
            <a:ext cx="360218" cy="263235"/>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12" name="Rectángulo 11">
            <a:extLst>
              <a:ext uri="{FF2B5EF4-FFF2-40B4-BE49-F238E27FC236}">
                <a16:creationId xmlns:a16="http://schemas.microsoft.com/office/drawing/2014/main" id="{1A4E6C22-7FA5-DECC-7845-208641DEA065}"/>
              </a:ext>
            </a:extLst>
          </p:cNvPr>
          <p:cNvSpPr/>
          <p:nvPr/>
        </p:nvSpPr>
        <p:spPr>
          <a:xfrm>
            <a:off x="4413665" y="2786208"/>
            <a:ext cx="360218" cy="187036"/>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13" name="Rectángulo 12">
            <a:extLst>
              <a:ext uri="{FF2B5EF4-FFF2-40B4-BE49-F238E27FC236}">
                <a16:creationId xmlns:a16="http://schemas.microsoft.com/office/drawing/2014/main" id="{E9C00207-08A4-A010-7EF4-09B265A274C4}"/>
              </a:ext>
            </a:extLst>
          </p:cNvPr>
          <p:cNvSpPr/>
          <p:nvPr/>
        </p:nvSpPr>
        <p:spPr>
          <a:xfrm>
            <a:off x="4833260" y="2786207"/>
            <a:ext cx="360218" cy="314649"/>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14" name="Rectángulo 13">
            <a:extLst>
              <a:ext uri="{FF2B5EF4-FFF2-40B4-BE49-F238E27FC236}">
                <a16:creationId xmlns:a16="http://schemas.microsoft.com/office/drawing/2014/main" id="{74EC2558-C134-12E6-BF17-9D5F2774B585}"/>
              </a:ext>
            </a:extLst>
          </p:cNvPr>
          <p:cNvSpPr/>
          <p:nvPr/>
        </p:nvSpPr>
        <p:spPr>
          <a:xfrm>
            <a:off x="5252855" y="2786207"/>
            <a:ext cx="360218" cy="256308"/>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15" name="CuadroTexto 14">
            <a:extLst>
              <a:ext uri="{FF2B5EF4-FFF2-40B4-BE49-F238E27FC236}">
                <a16:creationId xmlns:a16="http://schemas.microsoft.com/office/drawing/2014/main" id="{165AB7C0-F0F4-F0F5-7316-CDD5009AD536}"/>
              </a:ext>
            </a:extLst>
          </p:cNvPr>
          <p:cNvSpPr txBox="1"/>
          <p:nvPr/>
        </p:nvSpPr>
        <p:spPr>
          <a:xfrm>
            <a:off x="4986327" y="2470324"/>
            <a:ext cx="1484702" cy="276999"/>
          </a:xfrm>
          <a:prstGeom prst="rect">
            <a:avLst/>
          </a:prstGeom>
          <a:noFill/>
        </p:spPr>
        <p:txBody>
          <a:bodyPr wrap="none" rtlCol="0">
            <a:spAutoFit/>
          </a:bodyPr>
          <a:lstStyle/>
          <a:p>
            <a:r>
              <a:rPr lang="es-ES_tradnl" sz="1200" dirty="0">
                <a:latin typeface="Calibri" panose="020F0502020204030204" pitchFamily="34" charset="0"/>
                <a:cs typeface="Calibri" panose="020F0502020204030204" pitchFamily="34" charset="0"/>
              </a:rPr>
              <a:t>Desembolsos viables</a:t>
            </a:r>
          </a:p>
        </p:txBody>
      </p:sp>
      <p:sp>
        <p:nvSpPr>
          <p:cNvPr id="16" name="Rectángulo 15">
            <a:extLst>
              <a:ext uri="{FF2B5EF4-FFF2-40B4-BE49-F238E27FC236}">
                <a16:creationId xmlns:a16="http://schemas.microsoft.com/office/drawing/2014/main" id="{2EB35EDA-F1A7-4D02-F9E5-D28306CFB35D}"/>
              </a:ext>
            </a:extLst>
          </p:cNvPr>
          <p:cNvSpPr/>
          <p:nvPr/>
        </p:nvSpPr>
        <p:spPr>
          <a:xfrm>
            <a:off x="5672450" y="2786207"/>
            <a:ext cx="360218" cy="314649"/>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20" name="Rectángulo 19">
            <a:extLst>
              <a:ext uri="{FF2B5EF4-FFF2-40B4-BE49-F238E27FC236}">
                <a16:creationId xmlns:a16="http://schemas.microsoft.com/office/drawing/2014/main" id="{EC51A536-BB29-3DEA-762A-514C43EC927C}"/>
              </a:ext>
            </a:extLst>
          </p:cNvPr>
          <p:cNvSpPr/>
          <p:nvPr/>
        </p:nvSpPr>
        <p:spPr>
          <a:xfrm>
            <a:off x="6092045" y="2786208"/>
            <a:ext cx="360218" cy="187036"/>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21" name="Rectángulo 20">
            <a:extLst>
              <a:ext uri="{FF2B5EF4-FFF2-40B4-BE49-F238E27FC236}">
                <a16:creationId xmlns:a16="http://schemas.microsoft.com/office/drawing/2014/main" id="{9D2A6327-D075-87FA-3E59-5EE9EE6C5E6F}"/>
              </a:ext>
            </a:extLst>
          </p:cNvPr>
          <p:cNvSpPr/>
          <p:nvPr/>
        </p:nvSpPr>
        <p:spPr>
          <a:xfrm>
            <a:off x="6511640" y="2786208"/>
            <a:ext cx="360218" cy="187036"/>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sp>
        <p:nvSpPr>
          <p:cNvPr id="22" name="Rectángulo 21">
            <a:extLst>
              <a:ext uri="{FF2B5EF4-FFF2-40B4-BE49-F238E27FC236}">
                <a16:creationId xmlns:a16="http://schemas.microsoft.com/office/drawing/2014/main" id="{657B0FA5-B24C-34DB-2F31-1CA2A514F8AB}"/>
              </a:ext>
            </a:extLst>
          </p:cNvPr>
          <p:cNvSpPr/>
          <p:nvPr/>
        </p:nvSpPr>
        <p:spPr>
          <a:xfrm>
            <a:off x="6931234" y="2786207"/>
            <a:ext cx="360218" cy="314649"/>
          </a:xfrm>
          <a:prstGeom prst="rect">
            <a:avLst/>
          </a:prstGeom>
          <a:solidFill>
            <a:srgbClr val="92C14E"/>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ES_tradnl" sz="1350"/>
          </a:p>
        </p:txBody>
      </p:sp>
      <p:cxnSp>
        <p:nvCxnSpPr>
          <p:cNvPr id="23" name="Conector recto de flecha 22">
            <a:extLst>
              <a:ext uri="{FF2B5EF4-FFF2-40B4-BE49-F238E27FC236}">
                <a16:creationId xmlns:a16="http://schemas.microsoft.com/office/drawing/2014/main" id="{CFDDA082-4F60-3CDA-90F5-EBDE56A0FF09}"/>
              </a:ext>
            </a:extLst>
          </p:cNvPr>
          <p:cNvCxnSpPr/>
          <p:nvPr/>
        </p:nvCxnSpPr>
        <p:spPr>
          <a:xfrm>
            <a:off x="3903693" y="2786207"/>
            <a:ext cx="3599797" cy="0"/>
          </a:xfrm>
          <a:prstGeom prst="straightConnector1">
            <a:avLst/>
          </a:prstGeom>
          <a:ln w="571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CuadroTexto 23">
            <a:extLst>
              <a:ext uri="{FF2B5EF4-FFF2-40B4-BE49-F238E27FC236}">
                <a16:creationId xmlns:a16="http://schemas.microsoft.com/office/drawing/2014/main" id="{769117A4-37F1-B832-1C8D-43B3F1E74F3E}"/>
              </a:ext>
            </a:extLst>
          </p:cNvPr>
          <p:cNvSpPr txBox="1"/>
          <p:nvPr/>
        </p:nvSpPr>
        <p:spPr>
          <a:xfrm>
            <a:off x="2969228" y="2058812"/>
            <a:ext cx="2949900" cy="369332"/>
          </a:xfrm>
          <a:prstGeom prst="rect">
            <a:avLst/>
          </a:prstGeom>
          <a:noFill/>
        </p:spPr>
        <p:txBody>
          <a:bodyPr wrap="square" rtlCol="0">
            <a:spAutoFit/>
          </a:bodyPr>
          <a:lstStyle/>
          <a:p>
            <a:pPr algn="ctr"/>
            <a:r>
              <a:rPr lang="es-ES_tradnl" b="1" dirty="0">
                <a:latin typeface="Calibri" panose="020F0502020204030204" pitchFamily="34" charset="0"/>
                <a:cs typeface="Calibri" panose="020F0502020204030204" pitchFamily="34" charset="0"/>
              </a:rPr>
              <a:t>LÍMITE DE LA FINANCIACIÓN</a:t>
            </a:r>
          </a:p>
        </p:txBody>
      </p:sp>
      <p:sp>
        <p:nvSpPr>
          <p:cNvPr id="25" name="CuadroTexto 24">
            <a:extLst>
              <a:ext uri="{FF2B5EF4-FFF2-40B4-BE49-F238E27FC236}">
                <a16:creationId xmlns:a16="http://schemas.microsoft.com/office/drawing/2014/main" id="{82F200CA-CF84-A1B0-9634-6342AE663719}"/>
              </a:ext>
            </a:extLst>
          </p:cNvPr>
          <p:cNvSpPr txBox="1"/>
          <p:nvPr/>
        </p:nvSpPr>
        <p:spPr>
          <a:xfrm>
            <a:off x="4026199" y="3506643"/>
            <a:ext cx="1550361" cy="276999"/>
          </a:xfrm>
          <a:prstGeom prst="rect">
            <a:avLst/>
          </a:prstGeom>
          <a:noFill/>
        </p:spPr>
        <p:txBody>
          <a:bodyPr wrap="none" rtlCol="0">
            <a:spAutoFit/>
          </a:bodyPr>
          <a:lstStyle/>
          <a:p>
            <a:r>
              <a:rPr lang="es-ES_tradnl" sz="1200" dirty="0">
                <a:latin typeface="Calibri" panose="020F0502020204030204" pitchFamily="34" charset="0"/>
                <a:cs typeface="Calibri" panose="020F0502020204030204" pitchFamily="34" charset="0"/>
              </a:rPr>
              <a:t>Límite </a:t>
            </a:r>
            <a:r>
              <a:rPr lang="es-ES_tradnl" sz="1200">
                <a:latin typeface="Calibri" panose="020F0502020204030204" pitchFamily="34" charset="0"/>
                <a:cs typeface="Calibri" panose="020F0502020204030204" pitchFamily="34" charset="0"/>
              </a:rPr>
              <a:t>de financiación</a:t>
            </a:r>
            <a:endParaRPr lang="es-ES_tradnl" sz="1200" dirty="0">
              <a:latin typeface="Calibri" panose="020F0502020204030204" pitchFamily="34" charset="0"/>
              <a:cs typeface="Calibri" panose="020F0502020204030204" pitchFamily="34" charset="0"/>
            </a:endParaRPr>
          </a:p>
        </p:txBody>
      </p:sp>
      <p:cxnSp>
        <p:nvCxnSpPr>
          <p:cNvPr id="26" name="Conector recto de flecha 25">
            <a:extLst>
              <a:ext uri="{FF2B5EF4-FFF2-40B4-BE49-F238E27FC236}">
                <a16:creationId xmlns:a16="http://schemas.microsoft.com/office/drawing/2014/main" id="{F08CE6BD-1407-13C0-D75D-2D4AE71F2F6F}"/>
              </a:ext>
            </a:extLst>
          </p:cNvPr>
          <p:cNvCxnSpPr/>
          <p:nvPr/>
        </p:nvCxnSpPr>
        <p:spPr>
          <a:xfrm flipV="1">
            <a:off x="4354285" y="3215696"/>
            <a:ext cx="179786" cy="318655"/>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26">
            <a:extLst>
              <a:ext uri="{FF2B5EF4-FFF2-40B4-BE49-F238E27FC236}">
                <a16:creationId xmlns:a16="http://schemas.microsoft.com/office/drawing/2014/main" id="{B74B6A3B-F48F-C36E-53AF-4FB095D3DC4E}"/>
              </a:ext>
            </a:extLst>
          </p:cNvPr>
          <p:cNvCxnSpPr/>
          <p:nvPr/>
        </p:nvCxnSpPr>
        <p:spPr>
          <a:xfrm>
            <a:off x="3980214" y="3159847"/>
            <a:ext cx="3332018" cy="0"/>
          </a:xfrm>
          <a:prstGeom prst="line">
            <a:avLst/>
          </a:prstGeom>
          <a:ln w="2857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8" name="Rectángulo: esquinas redondeadas 27">
            <a:extLst>
              <a:ext uri="{FF2B5EF4-FFF2-40B4-BE49-F238E27FC236}">
                <a16:creationId xmlns:a16="http://schemas.microsoft.com/office/drawing/2014/main" id="{E1195BEB-D802-4C3C-AEB2-639493709C66}"/>
              </a:ext>
            </a:extLst>
          </p:cNvPr>
          <p:cNvSpPr/>
          <p:nvPr/>
        </p:nvSpPr>
        <p:spPr>
          <a:xfrm>
            <a:off x="508764" y="4213081"/>
            <a:ext cx="8030219" cy="810921"/>
          </a:xfrm>
          <a:prstGeom prst="roundRect">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bg1">
                    <a:lumMod val="95000"/>
                  </a:schemeClr>
                </a:solidFill>
                <a:latin typeface="Calibri" panose="020F0502020204030204" pitchFamily="34" charset="0"/>
                <a:cs typeface="Calibri" panose="020F0502020204030204" pitchFamily="34" charset="0"/>
              </a:rPr>
              <a:t>En los proyectos se deberían evitar grandes variaciones en los desembolsos, es preferible que los desembolsos sean constantes, crecientes o decrecientes.</a:t>
            </a:r>
            <a:endParaRPr lang="es-PE" dirty="0">
              <a:solidFill>
                <a:schemeClr val="bg1">
                  <a:lumMod val="95000"/>
                </a:schemeClr>
              </a:solidFill>
              <a:latin typeface="Calibri" panose="020F0502020204030204" pitchFamily="34" charset="0"/>
              <a:cs typeface="Calibri" panose="020F0502020204030204" pitchFamily="34" charset="0"/>
            </a:endParaRPr>
          </a:p>
        </p:txBody>
      </p:sp>
      <p:sp>
        <p:nvSpPr>
          <p:cNvPr id="29" name="Rectángulo: esquinas redondeadas 28">
            <a:extLst>
              <a:ext uri="{FF2B5EF4-FFF2-40B4-BE49-F238E27FC236}">
                <a16:creationId xmlns:a16="http://schemas.microsoft.com/office/drawing/2014/main" id="{75393CE4-A173-7532-9982-1EAE237257AC}"/>
              </a:ext>
            </a:extLst>
          </p:cNvPr>
          <p:cNvSpPr/>
          <p:nvPr/>
        </p:nvSpPr>
        <p:spPr>
          <a:xfrm>
            <a:off x="508764" y="965720"/>
            <a:ext cx="8030219" cy="810921"/>
          </a:xfrm>
          <a:prstGeom prst="roundRect">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bg1">
                    <a:lumMod val="95000"/>
                  </a:schemeClr>
                </a:solidFill>
                <a:latin typeface="Calibri" panose="020F0502020204030204" pitchFamily="34" charset="0"/>
                <a:cs typeface="Calibri" panose="020F0502020204030204" pitchFamily="34" charset="0"/>
              </a:rPr>
              <a:t>Se debe analizar si los desembolsos estimados en el presupuesto son coherentes con la financiación disponible.</a:t>
            </a:r>
            <a:endParaRPr lang="es-PE" dirty="0">
              <a:solidFill>
                <a:schemeClr val="bg1">
                  <a:lumMod val="95000"/>
                </a:schemeClr>
              </a:solidFill>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93CA171B-8F2D-5979-6C86-B03995EF3C7E}"/>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FLUJO DE FINANCIAMIENTO DEL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3530868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a 16">
            <a:extLst>
              <a:ext uri="{FF2B5EF4-FFF2-40B4-BE49-F238E27FC236}">
                <a16:creationId xmlns:a16="http://schemas.microsoft.com/office/drawing/2014/main" id="{3EBDFC9F-24C9-41A7-89AB-AE1E40BEDCA7}"/>
              </a:ext>
            </a:extLst>
          </p:cNvPr>
          <p:cNvGraphicFramePr>
            <a:graphicFrameLocks noGrp="1"/>
          </p:cNvGraphicFramePr>
          <p:nvPr>
            <p:extLst>
              <p:ext uri="{D42A27DB-BD31-4B8C-83A1-F6EECF244321}">
                <p14:modId xmlns:p14="http://schemas.microsoft.com/office/powerpoint/2010/main" val="433286161"/>
              </p:ext>
            </p:extLst>
          </p:nvPr>
        </p:nvGraphicFramePr>
        <p:xfrm>
          <a:off x="508798" y="1488603"/>
          <a:ext cx="5652270" cy="1983471"/>
        </p:xfrm>
        <a:graphic>
          <a:graphicData uri="http://schemas.openxmlformats.org/drawingml/2006/table">
            <a:tbl>
              <a:tblPr firstRow="1" bandRow="1">
                <a:tableStyleId>{5C22544A-7EE6-4342-B048-85BDC9FD1C3A}</a:tableStyleId>
              </a:tblPr>
              <a:tblGrid>
                <a:gridCol w="1098444">
                  <a:extLst>
                    <a:ext uri="{9D8B030D-6E8A-4147-A177-3AD203B41FA5}">
                      <a16:colId xmlns:a16="http://schemas.microsoft.com/office/drawing/2014/main" val="20000"/>
                    </a:ext>
                  </a:extLst>
                </a:gridCol>
                <a:gridCol w="685751">
                  <a:extLst>
                    <a:ext uri="{9D8B030D-6E8A-4147-A177-3AD203B41FA5}">
                      <a16:colId xmlns:a16="http://schemas.microsoft.com/office/drawing/2014/main" val="20001"/>
                    </a:ext>
                  </a:extLst>
                </a:gridCol>
                <a:gridCol w="716615">
                  <a:extLst>
                    <a:ext uri="{9D8B030D-6E8A-4147-A177-3AD203B41FA5}">
                      <a16:colId xmlns:a16="http://schemas.microsoft.com/office/drawing/2014/main" val="20002"/>
                    </a:ext>
                  </a:extLst>
                </a:gridCol>
                <a:gridCol w="787865">
                  <a:extLst>
                    <a:ext uri="{9D8B030D-6E8A-4147-A177-3AD203B41FA5}">
                      <a16:colId xmlns:a16="http://schemas.microsoft.com/office/drawing/2014/main" val="20003"/>
                    </a:ext>
                  </a:extLst>
                </a:gridCol>
                <a:gridCol w="787865">
                  <a:extLst>
                    <a:ext uri="{9D8B030D-6E8A-4147-A177-3AD203B41FA5}">
                      <a16:colId xmlns:a16="http://schemas.microsoft.com/office/drawing/2014/main" val="20004"/>
                    </a:ext>
                  </a:extLst>
                </a:gridCol>
                <a:gridCol w="787865">
                  <a:extLst>
                    <a:ext uri="{9D8B030D-6E8A-4147-A177-3AD203B41FA5}">
                      <a16:colId xmlns:a16="http://schemas.microsoft.com/office/drawing/2014/main" val="20005"/>
                    </a:ext>
                  </a:extLst>
                </a:gridCol>
                <a:gridCol w="787865">
                  <a:extLst>
                    <a:ext uri="{9D8B030D-6E8A-4147-A177-3AD203B41FA5}">
                      <a16:colId xmlns:a16="http://schemas.microsoft.com/office/drawing/2014/main" val="20006"/>
                    </a:ext>
                  </a:extLst>
                </a:gridCol>
              </a:tblGrid>
              <a:tr h="283353">
                <a:tc>
                  <a:txBody>
                    <a:bodyPr/>
                    <a:lstStyle/>
                    <a:p>
                      <a:pPr algn="ctr"/>
                      <a:r>
                        <a:rPr lang="es-ES_tradnl" sz="1200" dirty="0">
                          <a:latin typeface="Calibri" panose="020F0502020204030204" pitchFamily="34" charset="0"/>
                          <a:cs typeface="Calibri" panose="020F0502020204030204" pitchFamily="34" charset="0"/>
                        </a:rPr>
                        <a:t>Entregable </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1</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2</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3</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4</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5</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tc>
                  <a:txBody>
                    <a:bodyPr/>
                    <a:lstStyle/>
                    <a:p>
                      <a:pPr algn="ctr"/>
                      <a:r>
                        <a:rPr lang="es-ES_tradnl" sz="1200" dirty="0">
                          <a:latin typeface="Calibri" panose="020F0502020204030204" pitchFamily="34" charset="0"/>
                          <a:cs typeface="Calibri" panose="020F0502020204030204" pitchFamily="34" charset="0"/>
                        </a:rPr>
                        <a:t>Mes 6</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rgbClr val="EF4539"/>
                    </a:solidFill>
                  </a:tcPr>
                </a:tc>
                <a:extLst>
                  <a:ext uri="{0D108BD9-81ED-4DB2-BD59-A6C34878D82A}">
                    <a16:rowId xmlns:a16="http://schemas.microsoft.com/office/drawing/2014/main" val="10000"/>
                  </a:ext>
                </a:extLst>
              </a:tr>
              <a:tr h="283353">
                <a:tc>
                  <a:txBody>
                    <a:bodyPr/>
                    <a:lstStyle/>
                    <a:p>
                      <a:pPr algn="ctr"/>
                      <a:r>
                        <a:rPr lang="es-ES_tradnl" sz="1200" dirty="0">
                          <a:latin typeface="Calibri" panose="020F0502020204030204" pitchFamily="34" charset="0"/>
                          <a:cs typeface="Calibri" panose="020F0502020204030204" pitchFamily="34" charset="0"/>
                        </a:rPr>
                        <a:t>A</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300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400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500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500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500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200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283353">
                <a:tc>
                  <a:txBody>
                    <a:bodyPr/>
                    <a:lstStyle/>
                    <a:p>
                      <a:pPr algn="ctr"/>
                      <a:r>
                        <a:rPr lang="es-ES_tradnl" sz="1200" dirty="0">
                          <a:latin typeface="Calibri" panose="020F0502020204030204" pitchFamily="34" charset="0"/>
                          <a:cs typeface="Calibri" panose="020F0502020204030204" pitchFamily="34" charset="0"/>
                        </a:rPr>
                        <a:t>B</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200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283353">
                <a:tc>
                  <a:txBody>
                    <a:bodyPr/>
                    <a:lstStyle/>
                    <a:p>
                      <a:pPr algn="ctr"/>
                      <a:r>
                        <a:rPr lang="es-ES_tradnl" sz="1200" dirty="0">
                          <a:latin typeface="Calibri" panose="020F0502020204030204" pitchFamily="34" charset="0"/>
                          <a:cs typeface="Calibri" panose="020F0502020204030204" pitchFamily="34" charset="0"/>
                        </a:rPr>
                        <a:t>C</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extLst>
                  <a:ext uri="{0D108BD9-81ED-4DB2-BD59-A6C34878D82A}">
                    <a16:rowId xmlns:a16="http://schemas.microsoft.com/office/drawing/2014/main" val="2921167211"/>
                  </a:ext>
                </a:extLst>
              </a:tr>
              <a:tr h="283353">
                <a:tc>
                  <a:txBody>
                    <a:bodyPr/>
                    <a:lstStyle/>
                    <a:p>
                      <a:pPr algn="ctr"/>
                      <a:r>
                        <a:rPr lang="es-ES_tradnl" sz="1200" dirty="0">
                          <a:latin typeface="Calibri" panose="020F0502020204030204" pitchFamily="34" charset="0"/>
                          <a:cs typeface="Calibri" panose="020F0502020204030204" pitchFamily="34" charset="0"/>
                        </a:rPr>
                        <a:t>D</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r>
                        <a:rPr lang="es-ES_tradnl" sz="1200" dirty="0">
                          <a:latin typeface="Calibri" panose="020F0502020204030204" pitchFamily="34" charset="0"/>
                          <a:cs typeface="Calibri" panose="020F0502020204030204" pitchFamily="34" charset="0"/>
                        </a:rPr>
                        <a:t>150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tc>
                  <a:txBody>
                    <a:bodyPr/>
                    <a:lstStyle/>
                    <a:p>
                      <a:pPr algn="ctr"/>
                      <a:endParaRPr lang="es-ES_tradnl" sz="1200" dirty="0">
                        <a:latin typeface="Calibri" panose="020F0502020204030204" pitchFamily="34" charset="0"/>
                        <a:cs typeface="Calibri" panose="020F0502020204030204" pitchFamily="34" charset="0"/>
                      </a:endParaRP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solidFill>
                  </a:tcPr>
                </a:tc>
                <a:extLst>
                  <a:ext uri="{0D108BD9-81ED-4DB2-BD59-A6C34878D82A}">
                    <a16:rowId xmlns:a16="http://schemas.microsoft.com/office/drawing/2014/main" val="3263828643"/>
                  </a:ext>
                </a:extLst>
              </a:tr>
              <a:tr h="283353">
                <a:tc>
                  <a:txBody>
                    <a:bodyPr/>
                    <a:lstStyle/>
                    <a:p>
                      <a:pPr algn="ctr"/>
                      <a:r>
                        <a:rPr lang="es-ES_tradnl" sz="1200" dirty="0">
                          <a:latin typeface="Calibri" panose="020F0502020204030204" pitchFamily="34" charset="0"/>
                          <a:cs typeface="Calibri" panose="020F0502020204030204" pitchFamily="34" charset="0"/>
                        </a:rPr>
                        <a:t>Total</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400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800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950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700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750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tc>
                  <a:txBody>
                    <a:bodyPr/>
                    <a:lstStyle/>
                    <a:p>
                      <a:pPr algn="ctr"/>
                      <a:r>
                        <a:rPr lang="es-ES_tradnl" sz="1200" dirty="0">
                          <a:latin typeface="Calibri" panose="020F0502020204030204" pitchFamily="34" charset="0"/>
                          <a:cs typeface="Calibri" panose="020F0502020204030204" pitchFamily="34" charset="0"/>
                        </a:rPr>
                        <a:t>300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283353">
                <a:tc>
                  <a:txBody>
                    <a:bodyPr/>
                    <a:lstStyle/>
                    <a:p>
                      <a:pPr algn="ctr"/>
                      <a:r>
                        <a:rPr lang="es-ES_tradnl" sz="1200" dirty="0">
                          <a:latin typeface="Calibri" panose="020F0502020204030204" pitchFamily="34" charset="0"/>
                          <a:cs typeface="Calibri" panose="020F0502020204030204" pitchFamily="34" charset="0"/>
                        </a:rPr>
                        <a:t>Acumulado </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400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1,200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2,150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2,850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3,600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tc>
                  <a:txBody>
                    <a:bodyPr/>
                    <a:lstStyle/>
                    <a:p>
                      <a:pPr algn="ctr"/>
                      <a:r>
                        <a:rPr lang="es-ES_tradnl" sz="1200" dirty="0">
                          <a:latin typeface="Calibri" panose="020F0502020204030204" pitchFamily="34" charset="0"/>
                          <a:cs typeface="Calibri" panose="020F0502020204030204" pitchFamily="34" charset="0"/>
                        </a:rPr>
                        <a:t>3,900</a:t>
                      </a:r>
                    </a:p>
                  </a:txBody>
                  <a:tcPr marL="68580" marR="68580" marT="34290" marB="34290">
                    <a:lnL w="12700" cap="flat" cmpd="sng" algn="ctr">
                      <a:solidFill>
                        <a:srgbClr val="808799"/>
                      </a:solidFill>
                      <a:prstDash val="solid"/>
                      <a:round/>
                      <a:headEnd type="none" w="med" len="med"/>
                      <a:tailEnd type="none" w="med" len="med"/>
                    </a:lnL>
                    <a:lnR w="12700" cap="flat" cmpd="sng" algn="ctr">
                      <a:solidFill>
                        <a:srgbClr val="808799"/>
                      </a:solidFill>
                      <a:prstDash val="solid"/>
                      <a:round/>
                      <a:headEnd type="none" w="med" len="med"/>
                      <a:tailEnd type="none" w="med" len="med"/>
                    </a:lnR>
                    <a:lnT w="12700" cap="flat" cmpd="sng" algn="ctr">
                      <a:solidFill>
                        <a:srgbClr val="808799"/>
                      </a:solidFill>
                      <a:prstDash val="solid"/>
                      <a:round/>
                      <a:headEnd type="none" w="med" len="med"/>
                      <a:tailEnd type="none" w="med" len="med"/>
                    </a:lnT>
                    <a:lnB w="12700" cap="flat" cmpd="sng" algn="ctr">
                      <a:solidFill>
                        <a:srgbClr val="808799"/>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0004"/>
                  </a:ext>
                </a:extLst>
              </a:tr>
            </a:tbl>
          </a:graphicData>
        </a:graphic>
      </p:graphicFrame>
      <p:sp>
        <p:nvSpPr>
          <p:cNvPr id="18" name="CuadroTexto 17">
            <a:extLst>
              <a:ext uri="{FF2B5EF4-FFF2-40B4-BE49-F238E27FC236}">
                <a16:creationId xmlns:a16="http://schemas.microsoft.com/office/drawing/2014/main" id="{A19951DD-79E2-4260-8A2A-3B75E6BEF128}"/>
              </a:ext>
            </a:extLst>
          </p:cNvPr>
          <p:cNvSpPr txBox="1"/>
          <p:nvPr/>
        </p:nvSpPr>
        <p:spPr>
          <a:xfrm>
            <a:off x="508796" y="1037923"/>
            <a:ext cx="5652271" cy="369332"/>
          </a:xfrm>
          <a:prstGeom prst="rect">
            <a:avLst/>
          </a:prstGeom>
          <a:noFill/>
        </p:spPr>
        <p:txBody>
          <a:bodyPr wrap="square" rtlCol="0">
            <a:spAutoFit/>
          </a:bodyPr>
          <a:lstStyle/>
          <a:p>
            <a:pPr algn="ctr"/>
            <a:r>
              <a:rPr lang="es-ES_tradnl" b="1" dirty="0">
                <a:latin typeface="Calibri" panose="020F0502020204030204" pitchFamily="34" charset="0"/>
                <a:cs typeface="Calibri" panose="020F0502020204030204" pitchFamily="34" charset="0"/>
              </a:rPr>
              <a:t>FLUJO DE DESEMBOLSOS DEL PROYECTO</a:t>
            </a:r>
          </a:p>
        </p:txBody>
      </p:sp>
      <p:sp>
        <p:nvSpPr>
          <p:cNvPr id="2" name="Rectángulo 1">
            <a:extLst>
              <a:ext uri="{FF2B5EF4-FFF2-40B4-BE49-F238E27FC236}">
                <a16:creationId xmlns:a16="http://schemas.microsoft.com/office/drawing/2014/main" id="{CCBAB2F2-26AB-4211-A96D-2A9314BC4893}"/>
              </a:ext>
            </a:extLst>
          </p:cNvPr>
          <p:cNvSpPr/>
          <p:nvPr/>
        </p:nvSpPr>
        <p:spPr>
          <a:xfrm>
            <a:off x="5270419" y="3017841"/>
            <a:ext cx="979715" cy="543296"/>
          </a:xfrm>
          <a:prstGeom prst="rect">
            <a:avLst/>
          </a:prstGeom>
          <a:noFill/>
          <a:ln w="38100">
            <a:solidFill>
              <a:srgbClr val="7150A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19" name="CuadroTexto 18">
            <a:extLst>
              <a:ext uri="{FF2B5EF4-FFF2-40B4-BE49-F238E27FC236}">
                <a16:creationId xmlns:a16="http://schemas.microsoft.com/office/drawing/2014/main" id="{4B01FF54-8A41-4F5F-B972-04354ADA901F}"/>
              </a:ext>
            </a:extLst>
          </p:cNvPr>
          <p:cNvSpPr txBox="1"/>
          <p:nvPr/>
        </p:nvSpPr>
        <p:spPr>
          <a:xfrm>
            <a:off x="6757801" y="3042395"/>
            <a:ext cx="1635442" cy="369332"/>
          </a:xfrm>
          <a:prstGeom prst="rect">
            <a:avLst/>
          </a:prstGeom>
          <a:noFill/>
        </p:spPr>
        <p:txBody>
          <a:bodyPr wrap="square" lIns="0" tIns="0" rIns="0" bIns="0" rtlCol="0">
            <a:spAutoFit/>
          </a:bodyPr>
          <a:lstStyle/>
          <a:p>
            <a:r>
              <a:rPr lang="es-ES_tradnl" sz="1200" b="1" dirty="0">
                <a:solidFill>
                  <a:srgbClr val="7150A0"/>
                </a:solidFill>
                <a:latin typeface="Calibri" panose="020F0502020204030204" pitchFamily="34" charset="0"/>
                <a:cs typeface="Calibri" panose="020F0502020204030204" pitchFamily="34" charset="0"/>
              </a:rPr>
              <a:t>Suma de los Costos del Trabajo del Proyecto</a:t>
            </a:r>
          </a:p>
        </p:txBody>
      </p:sp>
      <p:sp>
        <p:nvSpPr>
          <p:cNvPr id="3" name="Flecha: hacia la izquierda 2">
            <a:extLst>
              <a:ext uri="{FF2B5EF4-FFF2-40B4-BE49-F238E27FC236}">
                <a16:creationId xmlns:a16="http://schemas.microsoft.com/office/drawing/2014/main" id="{A182968D-55A3-4092-A6DD-8AE41452FAF5}"/>
              </a:ext>
            </a:extLst>
          </p:cNvPr>
          <p:cNvSpPr/>
          <p:nvPr/>
        </p:nvSpPr>
        <p:spPr>
          <a:xfrm>
            <a:off x="6352557" y="3114729"/>
            <a:ext cx="302821" cy="276101"/>
          </a:xfrm>
          <a:prstGeom prst="leftArrow">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0" name="Signo más 29">
            <a:extLst>
              <a:ext uri="{FF2B5EF4-FFF2-40B4-BE49-F238E27FC236}">
                <a16:creationId xmlns:a16="http://schemas.microsoft.com/office/drawing/2014/main" id="{EE3926A0-2D0B-4232-9F69-0E970C139254}"/>
              </a:ext>
            </a:extLst>
          </p:cNvPr>
          <p:cNvSpPr/>
          <p:nvPr/>
        </p:nvSpPr>
        <p:spPr>
          <a:xfrm>
            <a:off x="5622226" y="3603591"/>
            <a:ext cx="276101" cy="258289"/>
          </a:xfrm>
          <a:prstGeom prst="mathPlus">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1" name="CuadroTexto 30">
            <a:extLst>
              <a:ext uri="{FF2B5EF4-FFF2-40B4-BE49-F238E27FC236}">
                <a16:creationId xmlns:a16="http://schemas.microsoft.com/office/drawing/2014/main" id="{1B57537D-9B0E-4EEF-8C22-AC74FB3CC776}"/>
              </a:ext>
            </a:extLst>
          </p:cNvPr>
          <p:cNvSpPr txBox="1"/>
          <p:nvPr/>
        </p:nvSpPr>
        <p:spPr>
          <a:xfrm>
            <a:off x="5535386" y="3913904"/>
            <a:ext cx="503217" cy="300082"/>
          </a:xfrm>
          <a:prstGeom prst="rect">
            <a:avLst/>
          </a:prstGeom>
          <a:noFill/>
        </p:spPr>
        <p:txBody>
          <a:bodyPr wrap="square" rtlCol="0">
            <a:spAutoFit/>
          </a:bodyPr>
          <a:lstStyle/>
          <a:p>
            <a:pPr algn="r"/>
            <a:r>
              <a:rPr lang="es-PE" sz="1350" dirty="0">
                <a:latin typeface="Calibri" panose="020F0502020204030204" pitchFamily="34" charset="0"/>
                <a:cs typeface="Calibri" panose="020F0502020204030204" pitchFamily="34" charset="0"/>
              </a:rPr>
              <a:t>130</a:t>
            </a:r>
          </a:p>
        </p:txBody>
      </p:sp>
      <p:sp>
        <p:nvSpPr>
          <p:cNvPr id="32" name="Rectángulo 31">
            <a:extLst>
              <a:ext uri="{FF2B5EF4-FFF2-40B4-BE49-F238E27FC236}">
                <a16:creationId xmlns:a16="http://schemas.microsoft.com/office/drawing/2014/main" id="{4435FE66-A7C1-499E-92A6-EE504DE35CCF}"/>
              </a:ext>
            </a:extLst>
          </p:cNvPr>
          <p:cNvSpPr/>
          <p:nvPr/>
        </p:nvSpPr>
        <p:spPr>
          <a:xfrm>
            <a:off x="5270418" y="3889380"/>
            <a:ext cx="979715" cy="310430"/>
          </a:xfrm>
          <a:prstGeom prst="rect">
            <a:avLst/>
          </a:prstGeom>
          <a:noFill/>
          <a:ln w="38100">
            <a:solidFill>
              <a:srgbClr val="7150A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3" name="Flecha: hacia la izquierda 32">
            <a:extLst>
              <a:ext uri="{FF2B5EF4-FFF2-40B4-BE49-F238E27FC236}">
                <a16:creationId xmlns:a16="http://schemas.microsoft.com/office/drawing/2014/main" id="{C8425F20-C5B3-4119-9FFA-BAD9D0656A64}"/>
              </a:ext>
            </a:extLst>
          </p:cNvPr>
          <p:cNvSpPr/>
          <p:nvPr/>
        </p:nvSpPr>
        <p:spPr>
          <a:xfrm>
            <a:off x="6352557" y="3866089"/>
            <a:ext cx="302821" cy="276101"/>
          </a:xfrm>
          <a:prstGeom prst="leftArrow">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4" name="CuadroTexto 33">
            <a:extLst>
              <a:ext uri="{FF2B5EF4-FFF2-40B4-BE49-F238E27FC236}">
                <a16:creationId xmlns:a16="http://schemas.microsoft.com/office/drawing/2014/main" id="{DBC2C2F6-A51E-48D3-B2B8-52995332F906}"/>
              </a:ext>
            </a:extLst>
          </p:cNvPr>
          <p:cNvSpPr txBox="1"/>
          <p:nvPr/>
        </p:nvSpPr>
        <p:spPr>
          <a:xfrm>
            <a:off x="6757801" y="3922811"/>
            <a:ext cx="1822478" cy="184666"/>
          </a:xfrm>
          <a:prstGeom prst="rect">
            <a:avLst/>
          </a:prstGeom>
          <a:noFill/>
        </p:spPr>
        <p:txBody>
          <a:bodyPr wrap="square" lIns="0" tIns="0" rIns="0" bIns="0" rtlCol="0">
            <a:spAutoFit/>
          </a:bodyPr>
          <a:lstStyle/>
          <a:p>
            <a:r>
              <a:rPr lang="es-ES_tradnl" sz="1200" b="1" dirty="0">
                <a:solidFill>
                  <a:srgbClr val="7150A0"/>
                </a:solidFill>
                <a:latin typeface="Calibri" panose="020F0502020204030204" pitchFamily="34" charset="0"/>
                <a:cs typeface="Calibri" panose="020F0502020204030204" pitchFamily="34" charset="0"/>
              </a:rPr>
              <a:t>Reserva de Contingencias</a:t>
            </a:r>
          </a:p>
        </p:txBody>
      </p:sp>
      <p:cxnSp>
        <p:nvCxnSpPr>
          <p:cNvPr id="35" name="Conector recto 34">
            <a:extLst>
              <a:ext uri="{FF2B5EF4-FFF2-40B4-BE49-F238E27FC236}">
                <a16:creationId xmlns:a16="http://schemas.microsoft.com/office/drawing/2014/main" id="{BCD7C88A-BE3E-45C0-9340-A730E4113108}"/>
              </a:ext>
            </a:extLst>
          </p:cNvPr>
          <p:cNvCxnSpPr/>
          <p:nvPr/>
        </p:nvCxnSpPr>
        <p:spPr>
          <a:xfrm flipH="1">
            <a:off x="4121481" y="4263883"/>
            <a:ext cx="2128652" cy="0"/>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
        <p:nvSpPr>
          <p:cNvPr id="36" name="CuadroTexto 35">
            <a:extLst>
              <a:ext uri="{FF2B5EF4-FFF2-40B4-BE49-F238E27FC236}">
                <a16:creationId xmlns:a16="http://schemas.microsoft.com/office/drawing/2014/main" id="{BF180D6C-459E-425A-9FF3-EF7F7CB1D55A}"/>
              </a:ext>
            </a:extLst>
          </p:cNvPr>
          <p:cNvSpPr txBox="1"/>
          <p:nvPr/>
        </p:nvSpPr>
        <p:spPr>
          <a:xfrm>
            <a:off x="5327567" y="4324065"/>
            <a:ext cx="722168" cy="300082"/>
          </a:xfrm>
          <a:prstGeom prst="rect">
            <a:avLst/>
          </a:prstGeom>
          <a:noFill/>
        </p:spPr>
        <p:txBody>
          <a:bodyPr wrap="square" rtlCol="0">
            <a:spAutoFit/>
          </a:bodyPr>
          <a:lstStyle/>
          <a:p>
            <a:pPr algn="r"/>
            <a:r>
              <a:rPr lang="es-PE" sz="1350" b="1" dirty="0">
                <a:latin typeface="Calibri" panose="020F0502020204030204" pitchFamily="34" charset="0"/>
                <a:cs typeface="Calibri" panose="020F0502020204030204" pitchFamily="34" charset="0"/>
              </a:rPr>
              <a:t>4,030</a:t>
            </a:r>
          </a:p>
        </p:txBody>
      </p:sp>
      <p:sp>
        <p:nvSpPr>
          <p:cNvPr id="37" name="Flecha: hacia la izquierda 36">
            <a:extLst>
              <a:ext uri="{FF2B5EF4-FFF2-40B4-BE49-F238E27FC236}">
                <a16:creationId xmlns:a16="http://schemas.microsoft.com/office/drawing/2014/main" id="{3A12518D-27B8-47E7-8AD1-A0118390EA9F}"/>
              </a:ext>
            </a:extLst>
          </p:cNvPr>
          <p:cNvSpPr/>
          <p:nvPr/>
        </p:nvSpPr>
        <p:spPr>
          <a:xfrm>
            <a:off x="6352557" y="4285235"/>
            <a:ext cx="302821" cy="276101"/>
          </a:xfrm>
          <a:prstGeom prst="leftArrow">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38" name="CuadroTexto 37">
            <a:extLst>
              <a:ext uri="{FF2B5EF4-FFF2-40B4-BE49-F238E27FC236}">
                <a16:creationId xmlns:a16="http://schemas.microsoft.com/office/drawing/2014/main" id="{4A2A1380-BC2C-4DB9-8F96-8ED7BDE028AD}"/>
              </a:ext>
            </a:extLst>
          </p:cNvPr>
          <p:cNvSpPr txBox="1"/>
          <p:nvPr/>
        </p:nvSpPr>
        <p:spPr>
          <a:xfrm>
            <a:off x="6757801" y="4330953"/>
            <a:ext cx="1822478" cy="184666"/>
          </a:xfrm>
          <a:prstGeom prst="rect">
            <a:avLst/>
          </a:prstGeom>
          <a:noFill/>
        </p:spPr>
        <p:txBody>
          <a:bodyPr wrap="square" lIns="0" tIns="0" rIns="0" bIns="0" rtlCol="0">
            <a:spAutoFit/>
          </a:bodyPr>
          <a:lstStyle/>
          <a:p>
            <a:r>
              <a:rPr lang="es-ES_tradnl" sz="1200" b="1" dirty="0">
                <a:solidFill>
                  <a:srgbClr val="7150A0"/>
                </a:solidFill>
                <a:latin typeface="Calibri" panose="020F0502020204030204" pitchFamily="34" charset="0"/>
                <a:cs typeface="Calibri" panose="020F0502020204030204" pitchFamily="34" charset="0"/>
              </a:rPr>
              <a:t>Línea Base del Costo</a:t>
            </a:r>
          </a:p>
        </p:txBody>
      </p:sp>
      <p:sp>
        <p:nvSpPr>
          <p:cNvPr id="39" name="CuadroTexto 38">
            <a:extLst>
              <a:ext uri="{FF2B5EF4-FFF2-40B4-BE49-F238E27FC236}">
                <a16:creationId xmlns:a16="http://schemas.microsoft.com/office/drawing/2014/main" id="{F1784272-8AE9-4C85-838E-D096B703E028}"/>
              </a:ext>
            </a:extLst>
          </p:cNvPr>
          <p:cNvSpPr txBox="1"/>
          <p:nvPr/>
        </p:nvSpPr>
        <p:spPr>
          <a:xfrm>
            <a:off x="5535386" y="4654796"/>
            <a:ext cx="503217" cy="300082"/>
          </a:xfrm>
          <a:prstGeom prst="rect">
            <a:avLst/>
          </a:prstGeom>
          <a:noFill/>
        </p:spPr>
        <p:txBody>
          <a:bodyPr wrap="square" rtlCol="0">
            <a:spAutoFit/>
          </a:bodyPr>
          <a:lstStyle/>
          <a:p>
            <a:pPr algn="r"/>
            <a:r>
              <a:rPr lang="es-PE" sz="1350" dirty="0">
                <a:latin typeface="Calibri" panose="020F0502020204030204" pitchFamily="34" charset="0"/>
                <a:cs typeface="Calibri" panose="020F0502020204030204" pitchFamily="34" charset="0"/>
              </a:rPr>
              <a:t>90</a:t>
            </a:r>
          </a:p>
        </p:txBody>
      </p:sp>
      <p:sp>
        <p:nvSpPr>
          <p:cNvPr id="40" name="Flecha: hacia la izquierda 39">
            <a:extLst>
              <a:ext uri="{FF2B5EF4-FFF2-40B4-BE49-F238E27FC236}">
                <a16:creationId xmlns:a16="http://schemas.microsoft.com/office/drawing/2014/main" id="{DA42DD00-C8C0-4F2D-AC85-E1EDC8311EF7}"/>
              </a:ext>
            </a:extLst>
          </p:cNvPr>
          <p:cNvSpPr/>
          <p:nvPr/>
        </p:nvSpPr>
        <p:spPr>
          <a:xfrm>
            <a:off x="6352557" y="4638610"/>
            <a:ext cx="302821" cy="276101"/>
          </a:xfrm>
          <a:prstGeom prst="leftArrow">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41" name="CuadroTexto 40">
            <a:extLst>
              <a:ext uri="{FF2B5EF4-FFF2-40B4-BE49-F238E27FC236}">
                <a16:creationId xmlns:a16="http://schemas.microsoft.com/office/drawing/2014/main" id="{E30EAD8B-D166-4B03-863D-D23CFFFBB7B6}"/>
              </a:ext>
            </a:extLst>
          </p:cNvPr>
          <p:cNvSpPr txBox="1"/>
          <p:nvPr/>
        </p:nvSpPr>
        <p:spPr>
          <a:xfrm>
            <a:off x="6757801" y="4684328"/>
            <a:ext cx="1822478" cy="184666"/>
          </a:xfrm>
          <a:prstGeom prst="rect">
            <a:avLst/>
          </a:prstGeom>
          <a:noFill/>
        </p:spPr>
        <p:txBody>
          <a:bodyPr wrap="square" lIns="0" tIns="0" rIns="0" bIns="0" rtlCol="0">
            <a:spAutoFit/>
          </a:bodyPr>
          <a:lstStyle/>
          <a:p>
            <a:r>
              <a:rPr lang="es-ES_tradnl" sz="1200" b="1" dirty="0">
                <a:solidFill>
                  <a:srgbClr val="7150A0"/>
                </a:solidFill>
                <a:latin typeface="Calibri" panose="020F0502020204030204" pitchFamily="34" charset="0"/>
                <a:cs typeface="Calibri" panose="020F0502020204030204" pitchFamily="34" charset="0"/>
              </a:rPr>
              <a:t>Reserva de Gestión</a:t>
            </a:r>
          </a:p>
        </p:txBody>
      </p:sp>
      <p:cxnSp>
        <p:nvCxnSpPr>
          <p:cNvPr id="42" name="Conector recto 41">
            <a:extLst>
              <a:ext uri="{FF2B5EF4-FFF2-40B4-BE49-F238E27FC236}">
                <a16:creationId xmlns:a16="http://schemas.microsoft.com/office/drawing/2014/main" id="{60B39B1B-8ACC-4D19-B639-F176FA838B6A}"/>
              </a:ext>
            </a:extLst>
          </p:cNvPr>
          <p:cNvCxnSpPr/>
          <p:nvPr/>
        </p:nvCxnSpPr>
        <p:spPr>
          <a:xfrm flipH="1">
            <a:off x="4121481" y="4944161"/>
            <a:ext cx="2128652" cy="0"/>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
        <p:nvSpPr>
          <p:cNvPr id="43" name="CuadroTexto 42">
            <a:extLst>
              <a:ext uri="{FF2B5EF4-FFF2-40B4-BE49-F238E27FC236}">
                <a16:creationId xmlns:a16="http://schemas.microsoft.com/office/drawing/2014/main" id="{EB975A50-9C17-4D71-BAB7-52217C2049AC}"/>
              </a:ext>
            </a:extLst>
          </p:cNvPr>
          <p:cNvSpPr txBox="1"/>
          <p:nvPr/>
        </p:nvSpPr>
        <p:spPr>
          <a:xfrm>
            <a:off x="5327567" y="4996000"/>
            <a:ext cx="722168" cy="300082"/>
          </a:xfrm>
          <a:prstGeom prst="rect">
            <a:avLst/>
          </a:prstGeom>
          <a:noFill/>
        </p:spPr>
        <p:txBody>
          <a:bodyPr wrap="square" rtlCol="0">
            <a:spAutoFit/>
          </a:bodyPr>
          <a:lstStyle/>
          <a:p>
            <a:pPr algn="r"/>
            <a:r>
              <a:rPr lang="es-PE" sz="1350" b="1" dirty="0">
                <a:latin typeface="Calibri" panose="020F0502020204030204" pitchFamily="34" charset="0"/>
                <a:cs typeface="Calibri" panose="020F0502020204030204" pitchFamily="34" charset="0"/>
              </a:rPr>
              <a:t>4,120</a:t>
            </a:r>
          </a:p>
        </p:txBody>
      </p:sp>
      <p:sp>
        <p:nvSpPr>
          <p:cNvPr id="44" name="Flecha: hacia la izquierda 43">
            <a:extLst>
              <a:ext uri="{FF2B5EF4-FFF2-40B4-BE49-F238E27FC236}">
                <a16:creationId xmlns:a16="http://schemas.microsoft.com/office/drawing/2014/main" id="{3993716D-9AE1-49E8-B0A0-FC05645A5206}"/>
              </a:ext>
            </a:extLst>
          </p:cNvPr>
          <p:cNvSpPr/>
          <p:nvPr/>
        </p:nvSpPr>
        <p:spPr>
          <a:xfrm>
            <a:off x="6352557" y="5004269"/>
            <a:ext cx="302821" cy="276101"/>
          </a:xfrm>
          <a:prstGeom prst="leftArrow">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45" name="CuadroTexto 44">
            <a:extLst>
              <a:ext uri="{FF2B5EF4-FFF2-40B4-BE49-F238E27FC236}">
                <a16:creationId xmlns:a16="http://schemas.microsoft.com/office/drawing/2014/main" id="{499718B0-6667-4FC2-BAB3-A95CA8479132}"/>
              </a:ext>
            </a:extLst>
          </p:cNvPr>
          <p:cNvSpPr txBox="1"/>
          <p:nvPr/>
        </p:nvSpPr>
        <p:spPr>
          <a:xfrm>
            <a:off x="6757801" y="5020537"/>
            <a:ext cx="1822478" cy="184666"/>
          </a:xfrm>
          <a:prstGeom prst="rect">
            <a:avLst/>
          </a:prstGeom>
          <a:noFill/>
        </p:spPr>
        <p:txBody>
          <a:bodyPr wrap="square" lIns="0" tIns="0" rIns="0" bIns="0" rtlCol="0">
            <a:spAutoFit/>
          </a:bodyPr>
          <a:lstStyle/>
          <a:p>
            <a:r>
              <a:rPr lang="es-ES_tradnl" sz="1200" b="1" dirty="0">
                <a:solidFill>
                  <a:srgbClr val="7150A0"/>
                </a:solidFill>
                <a:latin typeface="Calibri" panose="020F0502020204030204" pitchFamily="34" charset="0"/>
                <a:cs typeface="Calibri" panose="020F0502020204030204" pitchFamily="34" charset="0"/>
              </a:rPr>
              <a:t>Presupuesto Total</a:t>
            </a:r>
          </a:p>
        </p:txBody>
      </p:sp>
      <p:sp>
        <p:nvSpPr>
          <p:cNvPr id="5" name="Rectangle 5">
            <a:extLst>
              <a:ext uri="{FF2B5EF4-FFF2-40B4-BE49-F238E27FC236}">
                <a16:creationId xmlns:a16="http://schemas.microsoft.com/office/drawing/2014/main" id="{E752C68A-8968-E619-0581-C7A68D7EDFF3}"/>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FLUJO DE FINANCIAMIENTO DEL PRESUPUESTO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571590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fade">
                                      <p:cBhvr>
                                        <p:cTn id="16" dur="500"/>
                                        <p:tgtEl>
                                          <p:spTgt spid="3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500"/>
                                        <p:tgtEl>
                                          <p:spTgt spid="34"/>
                                        </p:tgtEl>
                                      </p:cBhvr>
                                    </p:animEffect>
                                  </p:childTnLst>
                                </p:cTn>
                              </p:par>
                              <p:par>
                                <p:cTn id="29" presetID="10" presetClass="entr" presetSubtype="0"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500"/>
                                        <p:tgtEl>
                                          <p:spTgt spid="41"/>
                                        </p:tgtEl>
                                      </p:cBhvr>
                                    </p:animEffect>
                                  </p:childTnLst>
                                </p:cTn>
                              </p:par>
                              <p:par>
                                <p:cTn id="50" presetID="10" presetClass="entr" presetSubtype="0" fill="hold" nodeType="with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500"/>
                                        <p:tgtEl>
                                          <p:spTgt spid="4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fade">
                                      <p:cBhvr>
                                        <p:cTn id="55" dur="500"/>
                                        <p:tgtEl>
                                          <p:spTgt spid="4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9" grpId="0"/>
      <p:bldP spid="3" grpId="0" animBg="1"/>
      <p:bldP spid="30" grpId="0" animBg="1"/>
      <p:bldP spid="31" grpId="0"/>
      <p:bldP spid="32" grpId="0" animBg="1"/>
      <p:bldP spid="33" grpId="0" animBg="1"/>
      <p:bldP spid="34" grpId="0"/>
      <p:bldP spid="36" grpId="0"/>
      <p:bldP spid="37" grpId="0" animBg="1"/>
      <p:bldP spid="38" grpId="0"/>
      <p:bldP spid="39" grpId="0"/>
      <p:bldP spid="40" grpId="0" animBg="1"/>
      <p:bldP spid="41" grpId="0"/>
      <p:bldP spid="43" grpId="0"/>
      <p:bldP spid="44" grpId="0" animBg="1"/>
      <p:bldP spid="4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77F23-7867-DB63-9021-253ABED7BF06}"/>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2D907482-DC5F-F14E-690E-607902475391}"/>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C963B664-45D1-9369-78E2-35B12D724370}"/>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TIPOS DE ESTRUCTURAS </a:t>
            </a:r>
            <a:br>
              <a:rPr lang="es-MX" sz="2800" dirty="0">
                <a:solidFill>
                  <a:schemeClr val="bg1"/>
                </a:solidFill>
                <a:latin typeface="Graphik Regular" panose="020B0503030202060203" pitchFamily="34" charset="77"/>
              </a:rPr>
            </a:br>
            <a:r>
              <a:rPr lang="es-MX" sz="2800" b="1" dirty="0">
                <a:solidFill>
                  <a:schemeClr val="bg1"/>
                </a:solidFill>
                <a:latin typeface="Graphik Bold" panose="020B0503030202060203" pitchFamily="34" charset="77"/>
              </a:rPr>
              <a:t>DE PRESUPUESTO</a:t>
            </a:r>
            <a:endParaRPr lang="es-PE"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93CC0D34-2744-07B1-30C7-C2919C63F962}"/>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39973124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CuadroTexto 64">
            <a:extLst>
              <a:ext uri="{FF2B5EF4-FFF2-40B4-BE49-F238E27FC236}">
                <a16:creationId xmlns:a16="http://schemas.microsoft.com/office/drawing/2014/main" id="{B6A787D2-4423-9EFB-E9E1-D461D98F8272}"/>
              </a:ext>
            </a:extLst>
          </p:cNvPr>
          <p:cNvSpPr txBox="1"/>
          <p:nvPr/>
        </p:nvSpPr>
        <p:spPr>
          <a:xfrm>
            <a:off x="503238" y="908247"/>
            <a:ext cx="2720608" cy="307777"/>
          </a:xfrm>
          <a:prstGeom prst="rect">
            <a:avLst/>
          </a:prstGeom>
          <a:solidFill>
            <a:srgbClr val="FDC212"/>
          </a:solidFill>
        </p:spPr>
        <p:txBody>
          <a:bodyPr wrap="square" rtlCol="0">
            <a:spAutoFit/>
          </a:bodyPr>
          <a:lstStyle/>
          <a:p>
            <a:r>
              <a:rPr lang="es-MX" sz="1400" b="1" dirty="0">
                <a:latin typeface="Calibri" panose="020F0502020204030204" pitchFamily="34" charset="0"/>
                <a:cs typeface="Calibri" panose="020F0502020204030204" pitchFamily="34" charset="0"/>
              </a:rPr>
              <a:t>Estructura por Fase y Entregable</a:t>
            </a:r>
            <a:endParaRPr lang="es-PE" sz="1400" b="1" dirty="0">
              <a:latin typeface="Calibri" panose="020F0502020204030204" pitchFamily="34" charset="0"/>
              <a:cs typeface="Calibri" panose="020F0502020204030204" pitchFamily="34" charset="0"/>
            </a:endParaRPr>
          </a:p>
        </p:txBody>
      </p:sp>
      <p:sp>
        <p:nvSpPr>
          <p:cNvPr id="66" name="CuadroTexto 65">
            <a:extLst>
              <a:ext uri="{FF2B5EF4-FFF2-40B4-BE49-F238E27FC236}">
                <a16:creationId xmlns:a16="http://schemas.microsoft.com/office/drawing/2014/main" id="{8248292C-02AE-478F-8F1D-D91A215C6925}"/>
              </a:ext>
            </a:extLst>
          </p:cNvPr>
          <p:cNvSpPr txBox="1"/>
          <p:nvPr/>
        </p:nvSpPr>
        <p:spPr>
          <a:xfrm>
            <a:off x="6494857" y="1280638"/>
            <a:ext cx="1975383" cy="663053"/>
          </a:xfrm>
          <a:prstGeom prst="rect">
            <a:avLst/>
          </a:prstGeom>
          <a:solidFill>
            <a:schemeClr val="accent5">
              <a:lumMod val="20000"/>
              <a:lumOff val="80000"/>
            </a:schemeClr>
          </a:solidFill>
          <a:ln>
            <a:solidFill>
              <a:schemeClr val="accent5">
                <a:lumMod val="20000"/>
                <a:lumOff val="80000"/>
              </a:schemeClr>
            </a:solidFill>
          </a:ln>
        </p:spPr>
        <p:txBody>
          <a:bodyPr wrap="square" tIns="108000" rtlCol="0">
            <a:spAutoFit/>
          </a:bodyPr>
          <a:lstStyle/>
          <a:p>
            <a:r>
              <a:rPr lang="es-MX" sz="1100" dirty="0">
                <a:latin typeface="Calibri" panose="020F0502020204030204" pitchFamily="34" charset="0"/>
                <a:cs typeface="Calibri" panose="020F0502020204030204" pitchFamily="34" charset="0"/>
              </a:rPr>
              <a:t>Los entregables mostrados en cada fase deben coincidir con los que aparecen en la EDT.</a:t>
            </a:r>
          </a:p>
        </p:txBody>
      </p:sp>
      <p:grpSp>
        <p:nvGrpSpPr>
          <p:cNvPr id="3" name="Grupo 2">
            <a:extLst>
              <a:ext uri="{FF2B5EF4-FFF2-40B4-BE49-F238E27FC236}">
                <a16:creationId xmlns:a16="http://schemas.microsoft.com/office/drawing/2014/main" id="{0E225E49-1D85-5506-2FDF-9CA145F4C503}"/>
              </a:ext>
            </a:extLst>
          </p:cNvPr>
          <p:cNvGrpSpPr/>
          <p:nvPr/>
        </p:nvGrpSpPr>
        <p:grpSpPr>
          <a:xfrm>
            <a:off x="1244735" y="1308158"/>
            <a:ext cx="7258291" cy="3978158"/>
            <a:chOff x="1244734" y="1258130"/>
            <a:chExt cx="7550559" cy="4138346"/>
          </a:xfrm>
        </p:grpSpPr>
        <p:sp>
          <p:nvSpPr>
            <p:cNvPr id="6" name="2 Rectángulo">
              <a:extLst>
                <a:ext uri="{FF2B5EF4-FFF2-40B4-BE49-F238E27FC236}">
                  <a16:creationId xmlns:a16="http://schemas.microsoft.com/office/drawing/2014/main" id="{6751487F-44FA-0755-A757-D885BFC8A91C}"/>
                </a:ext>
              </a:extLst>
            </p:cNvPr>
            <p:cNvSpPr/>
            <p:nvPr/>
          </p:nvSpPr>
          <p:spPr>
            <a:xfrm>
              <a:off x="1244734" y="1310190"/>
              <a:ext cx="486054" cy="3937523"/>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s-PE" sz="2700" dirty="0">
                  <a:solidFill>
                    <a:schemeClr val="bg1"/>
                  </a:solidFill>
                  <a:latin typeface="Calibri" panose="020F0502020204030204" pitchFamily="34" charset="0"/>
                  <a:cs typeface="Calibri" panose="020F0502020204030204" pitchFamily="34" charset="0"/>
                </a:rPr>
                <a:t>Proyecto</a:t>
              </a:r>
              <a:endParaRPr lang="es-ES" sz="2700" dirty="0">
                <a:solidFill>
                  <a:schemeClr val="bg1"/>
                </a:solidFill>
                <a:latin typeface="Calibri" panose="020F0502020204030204" pitchFamily="34" charset="0"/>
                <a:cs typeface="Calibri" panose="020F0502020204030204" pitchFamily="34" charset="0"/>
              </a:endParaRPr>
            </a:p>
          </p:txBody>
        </p:sp>
        <p:sp>
          <p:nvSpPr>
            <p:cNvPr id="7" name="3 Rectángulo">
              <a:extLst>
                <a:ext uri="{FF2B5EF4-FFF2-40B4-BE49-F238E27FC236}">
                  <a16:creationId xmlns:a16="http://schemas.microsoft.com/office/drawing/2014/main" id="{5BB9E354-D31B-F81B-ED1A-029FFCD11911}"/>
                </a:ext>
              </a:extLst>
            </p:cNvPr>
            <p:cNvSpPr/>
            <p:nvPr/>
          </p:nvSpPr>
          <p:spPr>
            <a:xfrm>
              <a:off x="1946812" y="1312135"/>
              <a:ext cx="1235850" cy="810090"/>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2100" dirty="0">
                  <a:solidFill>
                    <a:schemeClr val="bg1"/>
                  </a:solidFill>
                  <a:latin typeface="Calibri" panose="020F0502020204030204" pitchFamily="34" charset="0"/>
                  <a:cs typeface="Calibri" panose="020F0502020204030204" pitchFamily="34" charset="0"/>
                </a:rPr>
                <a:t>Fase 1</a:t>
              </a:r>
              <a:endParaRPr lang="es-ES" sz="2100" dirty="0">
                <a:solidFill>
                  <a:schemeClr val="bg1"/>
                </a:solidFill>
                <a:latin typeface="Calibri" panose="020F0502020204030204" pitchFamily="34" charset="0"/>
                <a:cs typeface="Calibri" panose="020F0502020204030204" pitchFamily="34" charset="0"/>
              </a:endParaRPr>
            </a:p>
          </p:txBody>
        </p:sp>
        <p:sp>
          <p:nvSpPr>
            <p:cNvPr id="8" name="4 Rectángulo">
              <a:extLst>
                <a:ext uri="{FF2B5EF4-FFF2-40B4-BE49-F238E27FC236}">
                  <a16:creationId xmlns:a16="http://schemas.microsoft.com/office/drawing/2014/main" id="{AFF9D4D0-334E-2B3F-B180-6844BCF7077F}"/>
                </a:ext>
              </a:extLst>
            </p:cNvPr>
            <p:cNvSpPr/>
            <p:nvPr/>
          </p:nvSpPr>
          <p:spPr>
            <a:xfrm>
              <a:off x="1946812" y="2430147"/>
              <a:ext cx="1235850" cy="513057"/>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2100" dirty="0">
                  <a:solidFill>
                    <a:schemeClr val="bg1"/>
                  </a:solidFill>
                  <a:latin typeface="Calibri" panose="020F0502020204030204" pitchFamily="34" charset="0"/>
                  <a:cs typeface="Calibri" panose="020F0502020204030204" pitchFamily="34" charset="0"/>
                </a:rPr>
                <a:t>Fase 2</a:t>
              </a:r>
              <a:endParaRPr lang="es-ES" sz="2100" dirty="0">
                <a:solidFill>
                  <a:schemeClr val="bg1"/>
                </a:solidFill>
                <a:latin typeface="Calibri" panose="020F0502020204030204" pitchFamily="34" charset="0"/>
                <a:cs typeface="Calibri" panose="020F0502020204030204" pitchFamily="34" charset="0"/>
              </a:endParaRPr>
            </a:p>
          </p:txBody>
        </p:sp>
        <p:sp>
          <p:nvSpPr>
            <p:cNvPr id="9" name="5 Rectángulo">
              <a:extLst>
                <a:ext uri="{FF2B5EF4-FFF2-40B4-BE49-F238E27FC236}">
                  <a16:creationId xmlns:a16="http://schemas.microsoft.com/office/drawing/2014/main" id="{3C415F72-F3C0-D299-3531-A3DB84740D45}"/>
                </a:ext>
              </a:extLst>
            </p:cNvPr>
            <p:cNvSpPr/>
            <p:nvPr/>
          </p:nvSpPr>
          <p:spPr>
            <a:xfrm>
              <a:off x="1946812" y="3251941"/>
              <a:ext cx="1235850" cy="1115453"/>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2100" dirty="0">
                  <a:solidFill>
                    <a:schemeClr val="bg1"/>
                  </a:solidFill>
                  <a:latin typeface="Calibri" panose="020F0502020204030204" pitchFamily="34" charset="0"/>
                  <a:cs typeface="Calibri" panose="020F0502020204030204" pitchFamily="34" charset="0"/>
                </a:rPr>
                <a:t>Fase 3</a:t>
              </a:r>
              <a:endParaRPr lang="es-ES" sz="2100" dirty="0">
                <a:solidFill>
                  <a:schemeClr val="bg1"/>
                </a:solidFill>
                <a:latin typeface="Calibri" panose="020F0502020204030204" pitchFamily="34" charset="0"/>
                <a:cs typeface="Calibri" panose="020F0502020204030204" pitchFamily="34" charset="0"/>
              </a:endParaRPr>
            </a:p>
          </p:txBody>
        </p:sp>
        <p:sp>
          <p:nvSpPr>
            <p:cNvPr id="10" name="6 Rectángulo">
              <a:extLst>
                <a:ext uri="{FF2B5EF4-FFF2-40B4-BE49-F238E27FC236}">
                  <a16:creationId xmlns:a16="http://schemas.microsoft.com/office/drawing/2014/main" id="{174CAF58-A00F-4987-D510-3FB4BAA5EA6E}"/>
                </a:ext>
              </a:extLst>
            </p:cNvPr>
            <p:cNvSpPr/>
            <p:nvPr/>
          </p:nvSpPr>
          <p:spPr>
            <a:xfrm>
              <a:off x="3343666" y="1310191"/>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1</a:t>
              </a:r>
              <a:endParaRPr lang="es-ES" sz="1050" dirty="0">
                <a:solidFill>
                  <a:schemeClr val="bg1"/>
                </a:solidFill>
                <a:latin typeface="Calibri" panose="020F0502020204030204" pitchFamily="34" charset="0"/>
                <a:cs typeface="Calibri" panose="020F0502020204030204" pitchFamily="34" charset="0"/>
              </a:endParaRPr>
            </a:p>
          </p:txBody>
        </p:sp>
        <p:sp>
          <p:nvSpPr>
            <p:cNvPr id="11" name="7 Rectángulo">
              <a:extLst>
                <a:ext uri="{FF2B5EF4-FFF2-40B4-BE49-F238E27FC236}">
                  <a16:creationId xmlns:a16="http://schemas.microsoft.com/office/drawing/2014/main" id="{C901FA23-D5E2-F733-32DE-E70DDFAB6178}"/>
                </a:ext>
              </a:extLst>
            </p:cNvPr>
            <p:cNvSpPr/>
            <p:nvPr/>
          </p:nvSpPr>
          <p:spPr>
            <a:xfrm>
              <a:off x="3343666" y="1600839"/>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2</a:t>
              </a:r>
              <a:endParaRPr lang="es-ES" sz="1050" dirty="0">
                <a:solidFill>
                  <a:schemeClr val="bg1"/>
                </a:solidFill>
                <a:latin typeface="Calibri" panose="020F0502020204030204" pitchFamily="34" charset="0"/>
                <a:cs typeface="Calibri" panose="020F0502020204030204" pitchFamily="34" charset="0"/>
              </a:endParaRPr>
            </a:p>
          </p:txBody>
        </p:sp>
        <p:sp>
          <p:nvSpPr>
            <p:cNvPr id="12" name="8 Rectángulo">
              <a:extLst>
                <a:ext uri="{FF2B5EF4-FFF2-40B4-BE49-F238E27FC236}">
                  <a16:creationId xmlns:a16="http://schemas.microsoft.com/office/drawing/2014/main" id="{B6A4585A-5C7D-8937-BD4F-29CFA771ABCC}"/>
                </a:ext>
              </a:extLst>
            </p:cNvPr>
            <p:cNvSpPr/>
            <p:nvPr/>
          </p:nvSpPr>
          <p:spPr>
            <a:xfrm>
              <a:off x="3343666" y="1908640"/>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3</a:t>
              </a:r>
              <a:endParaRPr lang="es-ES" sz="1050" dirty="0">
                <a:solidFill>
                  <a:schemeClr val="bg1"/>
                </a:solidFill>
                <a:latin typeface="Calibri" panose="020F0502020204030204" pitchFamily="34" charset="0"/>
                <a:cs typeface="Calibri" panose="020F0502020204030204" pitchFamily="34" charset="0"/>
              </a:endParaRPr>
            </a:p>
          </p:txBody>
        </p:sp>
        <p:sp>
          <p:nvSpPr>
            <p:cNvPr id="13" name="9 Rectángulo">
              <a:extLst>
                <a:ext uri="{FF2B5EF4-FFF2-40B4-BE49-F238E27FC236}">
                  <a16:creationId xmlns:a16="http://schemas.microsoft.com/office/drawing/2014/main" id="{CDEE96F2-B8A1-C39C-C77F-F773261F862D}"/>
                </a:ext>
              </a:extLst>
            </p:cNvPr>
            <p:cNvSpPr/>
            <p:nvPr/>
          </p:nvSpPr>
          <p:spPr>
            <a:xfrm>
              <a:off x="3343666" y="2430147"/>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4</a:t>
              </a:r>
              <a:endParaRPr lang="es-ES" sz="1050" dirty="0">
                <a:solidFill>
                  <a:schemeClr val="bg1"/>
                </a:solidFill>
                <a:latin typeface="Calibri" panose="020F0502020204030204" pitchFamily="34" charset="0"/>
                <a:cs typeface="Calibri" panose="020F0502020204030204" pitchFamily="34" charset="0"/>
              </a:endParaRPr>
            </a:p>
          </p:txBody>
        </p:sp>
        <p:sp>
          <p:nvSpPr>
            <p:cNvPr id="14" name="10 Rectángulo">
              <a:extLst>
                <a:ext uri="{FF2B5EF4-FFF2-40B4-BE49-F238E27FC236}">
                  <a16:creationId xmlns:a16="http://schemas.microsoft.com/office/drawing/2014/main" id="{923E7F8B-C7E5-AA8D-FA3C-C938B913B656}"/>
                </a:ext>
              </a:extLst>
            </p:cNvPr>
            <p:cNvSpPr/>
            <p:nvPr/>
          </p:nvSpPr>
          <p:spPr>
            <a:xfrm>
              <a:off x="3343666" y="2720794"/>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5</a:t>
              </a:r>
              <a:endParaRPr lang="es-ES" sz="1050" dirty="0">
                <a:solidFill>
                  <a:schemeClr val="bg1"/>
                </a:solidFill>
                <a:latin typeface="Calibri" panose="020F0502020204030204" pitchFamily="34" charset="0"/>
                <a:cs typeface="Calibri" panose="020F0502020204030204" pitchFamily="34" charset="0"/>
              </a:endParaRPr>
            </a:p>
          </p:txBody>
        </p:sp>
        <p:sp>
          <p:nvSpPr>
            <p:cNvPr id="15" name="12 Rectángulo">
              <a:extLst>
                <a:ext uri="{FF2B5EF4-FFF2-40B4-BE49-F238E27FC236}">
                  <a16:creationId xmlns:a16="http://schemas.microsoft.com/office/drawing/2014/main" id="{B9EA0A6F-B7D0-E462-AD16-9241AF8F0745}"/>
                </a:ext>
              </a:extLst>
            </p:cNvPr>
            <p:cNvSpPr/>
            <p:nvPr/>
          </p:nvSpPr>
          <p:spPr>
            <a:xfrm>
              <a:off x="3343666" y="3251941"/>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6</a:t>
              </a:r>
              <a:endParaRPr lang="es-ES" sz="1050" dirty="0">
                <a:solidFill>
                  <a:schemeClr val="bg1"/>
                </a:solidFill>
                <a:latin typeface="Calibri" panose="020F0502020204030204" pitchFamily="34" charset="0"/>
                <a:cs typeface="Calibri" panose="020F0502020204030204" pitchFamily="34" charset="0"/>
              </a:endParaRPr>
            </a:p>
          </p:txBody>
        </p:sp>
        <p:sp>
          <p:nvSpPr>
            <p:cNvPr id="16" name="13 Rectángulo">
              <a:extLst>
                <a:ext uri="{FF2B5EF4-FFF2-40B4-BE49-F238E27FC236}">
                  <a16:creationId xmlns:a16="http://schemas.microsoft.com/office/drawing/2014/main" id="{664EDFA7-8D5D-0C28-7391-FD15E63B78BA}"/>
                </a:ext>
              </a:extLst>
            </p:cNvPr>
            <p:cNvSpPr/>
            <p:nvPr/>
          </p:nvSpPr>
          <p:spPr>
            <a:xfrm>
              <a:off x="3343666" y="3542589"/>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7</a:t>
              </a:r>
              <a:endParaRPr lang="es-ES" sz="1050" dirty="0">
                <a:solidFill>
                  <a:schemeClr val="bg1"/>
                </a:solidFill>
                <a:latin typeface="Calibri" panose="020F0502020204030204" pitchFamily="34" charset="0"/>
                <a:cs typeface="Calibri" panose="020F0502020204030204" pitchFamily="34" charset="0"/>
              </a:endParaRPr>
            </a:p>
          </p:txBody>
        </p:sp>
        <p:sp>
          <p:nvSpPr>
            <p:cNvPr id="20" name="14 Rectángulo">
              <a:extLst>
                <a:ext uri="{FF2B5EF4-FFF2-40B4-BE49-F238E27FC236}">
                  <a16:creationId xmlns:a16="http://schemas.microsoft.com/office/drawing/2014/main" id="{D45F0D5A-AC7B-A52F-F388-1620CD8BA644}"/>
                </a:ext>
              </a:extLst>
            </p:cNvPr>
            <p:cNvSpPr/>
            <p:nvPr/>
          </p:nvSpPr>
          <p:spPr>
            <a:xfrm>
              <a:off x="3343666" y="3850390"/>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8</a:t>
              </a:r>
              <a:endParaRPr lang="es-ES" sz="1050" dirty="0">
                <a:solidFill>
                  <a:schemeClr val="bg1"/>
                </a:solidFill>
                <a:latin typeface="Calibri" panose="020F0502020204030204" pitchFamily="34" charset="0"/>
                <a:cs typeface="Calibri" panose="020F0502020204030204" pitchFamily="34" charset="0"/>
              </a:endParaRPr>
            </a:p>
          </p:txBody>
        </p:sp>
        <p:sp>
          <p:nvSpPr>
            <p:cNvPr id="21" name="15 Rectángulo">
              <a:extLst>
                <a:ext uri="{FF2B5EF4-FFF2-40B4-BE49-F238E27FC236}">
                  <a16:creationId xmlns:a16="http://schemas.microsoft.com/office/drawing/2014/main" id="{DE50CE37-F183-CA44-4522-2A774A61AC53}"/>
                </a:ext>
              </a:extLst>
            </p:cNvPr>
            <p:cNvSpPr/>
            <p:nvPr/>
          </p:nvSpPr>
          <p:spPr>
            <a:xfrm>
              <a:off x="3343666" y="4170043"/>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Entregable 9</a:t>
              </a:r>
              <a:endParaRPr lang="es-ES" sz="1050" dirty="0">
                <a:solidFill>
                  <a:schemeClr val="bg1"/>
                </a:solidFill>
                <a:latin typeface="Calibri" panose="020F0502020204030204" pitchFamily="34" charset="0"/>
                <a:cs typeface="Calibri" panose="020F0502020204030204" pitchFamily="34" charset="0"/>
              </a:endParaRPr>
            </a:p>
          </p:txBody>
        </p:sp>
        <p:sp>
          <p:nvSpPr>
            <p:cNvPr id="22" name="16 CuadroTexto">
              <a:extLst>
                <a:ext uri="{FF2B5EF4-FFF2-40B4-BE49-F238E27FC236}">
                  <a16:creationId xmlns:a16="http://schemas.microsoft.com/office/drawing/2014/main" id="{EFE0A90F-70DE-4519-A8D9-B4343681F9A4}"/>
                </a:ext>
              </a:extLst>
            </p:cNvPr>
            <p:cNvSpPr txBox="1"/>
            <p:nvPr/>
          </p:nvSpPr>
          <p:spPr>
            <a:xfrm>
              <a:off x="5403196" y="1258130"/>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3" name="17 CuadroTexto">
              <a:extLst>
                <a:ext uri="{FF2B5EF4-FFF2-40B4-BE49-F238E27FC236}">
                  <a16:creationId xmlns:a16="http://schemas.microsoft.com/office/drawing/2014/main" id="{E0A0804E-C537-5280-CBD7-E2ABC336E23D}"/>
                </a:ext>
              </a:extLst>
            </p:cNvPr>
            <p:cNvSpPr txBox="1"/>
            <p:nvPr/>
          </p:nvSpPr>
          <p:spPr>
            <a:xfrm>
              <a:off x="5403196" y="1528160"/>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4" name="18 CuadroTexto">
              <a:extLst>
                <a:ext uri="{FF2B5EF4-FFF2-40B4-BE49-F238E27FC236}">
                  <a16:creationId xmlns:a16="http://schemas.microsoft.com/office/drawing/2014/main" id="{06695DD4-627A-EDF7-69A4-2A8DFA0AE0E0}"/>
                </a:ext>
              </a:extLst>
            </p:cNvPr>
            <p:cNvSpPr txBox="1"/>
            <p:nvPr/>
          </p:nvSpPr>
          <p:spPr>
            <a:xfrm>
              <a:off x="5403196" y="1845227"/>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5" name="19 CuadroTexto">
              <a:extLst>
                <a:ext uri="{FF2B5EF4-FFF2-40B4-BE49-F238E27FC236}">
                  <a16:creationId xmlns:a16="http://schemas.microsoft.com/office/drawing/2014/main" id="{1AAE6650-1C3F-BC6F-A517-D3ACAA781BC6}"/>
                </a:ext>
              </a:extLst>
            </p:cNvPr>
            <p:cNvSpPr txBox="1"/>
            <p:nvPr/>
          </p:nvSpPr>
          <p:spPr>
            <a:xfrm>
              <a:off x="5403196" y="2115257"/>
              <a:ext cx="835623" cy="288153"/>
            </a:xfrm>
            <a:prstGeom prst="rect">
              <a:avLst/>
            </a:prstGeom>
            <a:noFill/>
          </p:spPr>
          <p:txBody>
            <a:bodyPr wrap="square" rtlCol="0">
              <a:spAutoFit/>
            </a:bodyPr>
            <a:lstStyle/>
            <a:p>
              <a:pPr algn="ctr"/>
              <a:r>
                <a:rPr lang="es-PE" sz="1200" b="1" dirty="0">
                  <a:solidFill>
                    <a:srgbClr val="0070C0"/>
                  </a:solidFill>
                  <a:latin typeface="Calibri" panose="020F0502020204030204" pitchFamily="34" charset="0"/>
                  <a:cs typeface="Calibri" panose="020F0502020204030204" pitchFamily="34" charset="0"/>
                </a:rPr>
                <a:t>$$$</a:t>
              </a:r>
              <a:endParaRPr lang="es-ES" sz="1200" b="1" dirty="0">
                <a:solidFill>
                  <a:srgbClr val="0070C0"/>
                </a:solidFill>
                <a:latin typeface="Calibri" panose="020F0502020204030204" pitchFamily="34" charset="0"/>
                <a:cs typeface="Calibri" panose="020F0502020204030204" pitchFamily="34" charset="0"/>
              </a:endParaRPr>
            </a:p>
          </p:txBody>
        </p:sp>
        <p:cxnSp>
          <p:nvCxnSpPr>
            <p:cNvPr id="26" name="21 Conector recto">
              <a:extLst>
                <a:ext uri="{FF2B5EF4-FFF2-40B4-BE49-F238E27FC236}">
                  <a16:creationId xmlns:a16="http://schemas.microsoft.com/office/drawing/2014/main" id="{0175D645-9BBB-B13A-5F81-C9E8A84AFCBA}"/>
                </a:ext>
              </a:extLst>
            </p:cNvPr>
            <p:cNvCxnSpPr/>
            <p:nvPr/>
          </p:nvCxnSpPr>
          <p:spPr>
            <a:xfrm>
              <a:off x="5295184" y="2122225"/>
              <a:ext cx="1026114"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27" name="22 CuadroTexto">
              <a:extLst>
                <a:ext uri="{FF2B5EF4-FFF2-40B4-BE49-F238E27FC236}">
                  <a16:creationId xmlns:a16="http://schemas.microsoft.com/office/drawing/2014/main" id="{A89C05FE-DEF4-2744-0F9D-E4EED455644D}"/>
                </a:ext>
              </a:extLst>
            </p:cNvPr>
            <p:cNvSpPr txBox="1"/>
            <p:nvPr/>
          </p:nvSpPr>
          <p:spPr>
            <a:xfrm>
              <a:off x="5403196" y="2392256"/>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8" name="23 CuadroTexto">
              <a:extLst>
                <a:ext uri="{FF2B5EF4-FFF2-40B4-BE49-F238E27FC236}">
                  <a16:creationId xmlns:a16="http://schemas.microsoft.com/office/drawing/2014/main" id="{B37DF65B-AA83-2E1E-60AF-77AB1A560E3A}"/>
                </a:ext>
              </a:extLst>
            </p:cNvPr>
            <p:cNvSpPr txBox="1"/>
            <p:nvPr/>
          </p:nvSpPr>
          <p:spPr>
            <a:xfrm>
              <a:off x="5403196" y="2646171"/>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cxnSp>
          <p:nvCxnSpPr>
            <p:cNvPr id="29" name="24 Conector recto">
              <a:extLst>
                <a:ext uri="{FF2B5EF4-FFF2-40B4-BE49-F238E27FC236}">
                  <a16:creationId xmlns:a16="http://schemas.microsoft.com/office/drawing/2014/main" id="{9EB7D91F-C348-8FB9-34A0-8F3DCB61C4E9}"/>
                </a:ext>
              </a:extLst>
            </p:cNvPr>
            <p:cNvCxnSpPr/>
            <p:nvPr/>
          </p:nvCxnSpPr>
          <p:spPr>
            <a:xfrm>
              <a:off x="5295184" y="2916201"/>
              <a:ext cx="1026114"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46" name="25 CuadroTexto">
              <a:extLst>
                <a:ext uri="{FF2B5EF4-FFF2-40B4-BE49-F238E27FC236}">
                  <a16:creationId xmlns:a16="http://schemas.microsoft.com/office/drawing/2014/main" id="{007771A2-B515-3ACF-4E8A-A1C7E13C47D0}"/>
                </a:ext>
              </a:extLst>
            </p:cNvPr>
            <p:cNvSpPr txBox="1"/>
            <p:nvPr/>
          </p:nvSpPr>
          <p:spPr>
            <a:xfrm>
              <a:off x="5403196" y="2932316"/>
              <a:ext cx="835623" cy="288153"/>
            </a:xfrm>
            <a:prstGeom prst="rect">
              <a:avLst/>
            </a:prstGeom>
            <a:noFill/>
          </p:spPr>
          <p:txBody>
            <a:bodyPr wrap="square" rtlCol="0">
              <a:spAutoFit/>
            </a:bodyPr>
            <a:lstStyle/>
            <a:p>
              <a:pPr algn="ctr"/>
              <a:r>
                <a:rPr lang="es-PE" sz="1200" b="1" dirty="0">
                  <a:solidFill>
                    <a:srgbClr val="0070C0"/>
                  </a:solidFill>
                  <a:latin typeface="Calibri" panose="020F0502020204030204" pitchFamily="34" charset="0"/>
                  <a:cs typeface="Calibri" panose="020F0502020204030204" pitchFamily="34" charset="0"/>
                </a:rPr>
                <a:t>$$$</a:t>
              </a:r>
              <a:endParaRPr lang="es-ES" sz="1200" b="1" dirty="0">
                <a:solidFill>
                  <a:srgbClr val="0070C0"/>
                </a:solidFill>
                <a:latin typeface="Calibri" panose="020F0502020204030204" pitchFamily="34" charset="0"/>
                <a:cs typeface="Calibri" panose="020F0502020204030204" pitchFamily="34" charset="0"/>
              </a:endParaRPr>
            </a:p>
          </p:txBody>
        </p:sp>
        <p:sp>
          <p:nvSpPr>
            <p:cNvPr id="47" name="26 CuadroTexto">
              <a:extLst>
                <a:ext uri="{FF2B5EF4-FFF2-40B4-BE49-F238E27FC236}">
                  <a16:creationId xmlns:a16="http://schemas.microsoft.com/office/drawing/2014/main" id="{35D8009E-0DA5-866F-5B23-EC0DDDC50FE0}"/>
                </a:ext>
              </a:extLst>
            </p:cNvPr>
            <p:cNvSpPr txBox="1"/>
            <p:nvPr/>
          </p:nvSpPr>
          <p:spPr>
            <a:xfrm>
              <a:off x="5403196" y="3202346"/>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48" name="27 CuadroTexto">
              <a:extLst>
                <a:ext uri="{FF2B5EF4-FFF2-40B4-BE49-F238E27FC236}">
                  <a16:creationId xmlns:a16="http://schemas.microsoft.com/office/drawing/2014/main" id="{1D49D24A-B6EA-70D9-AF14-ABD76592E3C9}"/>
                </a:ext>
              </a:extLst>
            </p:cNvPr>
            <p:cNvSpPr txBox="1"/>
            <p:nvPr/>
          </p:nvSpPr>
          <p:spPr>
            <a:xfrm>
              <a:off x="5403196" y="3519413"/>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49" name="28 CuadroTexto">
              <a:extLst>
                <a:ext uri="{FF2B5EF4-FFF2-40B4-BE49-F238E27FC236}">
                  <a16:creationId xmlns:a16="http://schemas.microsoft.com/office/drawing/2014/main" id="{5E85B0AF-F124-FB94-9725-1AB34003F3CB}"/>
                </a:ext>
              </a:extLst>
            </p:cNvPr>
            <p:cNvSpPr txBox="1"/>
            <p:nvPr/>
          </p:nvSpPr>
          <p:spPr>
            <a:xfrm>
              <a:off x="5403196" y="3843449"/>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0" name="29 CuadroTexto">
              <a:extLst>
                <a:ext uri="{FF2B5EF4-FFF2-40B4-BE49-F238E27FC236}">
                  <a16:creationId xmlns:a16="http://schemas.microsoft.com/office/drawing/2014/main" id="{34EDC660-2713-610A-C6F7-88148870F0CE}"/>
                </a:ext>
              </a:extLst>
            </p:cNvPr>
            <p:cNvSpPr txBox="1"/>
            <p:nvPr/>
          </p:nvSpPr>
          <p:spPr>
            <a:xfrm>
              <a:off x="5403196" y="4113479"/>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cxnSp>
          <p:nvCxnSpPr>
            <p:cNvPr id="51" name="30 Conector recto">
              <a:extLst>
                <a:ext uri="{FF2B5EF4-FFF2-40B4-BE49-F238E27FC236}">
                  <a16:creationId xmlns:a16="http://schemas.microsoft.com/office/drawing/2014/main" id="{23B4C238-21D3-A61B-D7F9-F158AD78C065}"/>
                </a:ext>
              </a:extLst>
            </p:cNvPr>
            <p:cNvCxnSpPr/>
            <p:nvPr/>
          </p:nvCxnSpPr>
          <p:spPr>
            <a:xfrm>
              <a:off x="5295184" y="4367394"/>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52" name="31 CuadroTexto">
              <a:extLst>
                <a:ext uri="{FF2B5EF4-FFF2-40B4-BE49-F238E27FC236}">
                  <a16:creationId xmlns:a16="http://schemas.microsoft.com/office/drawing/2014/main" id="{4BFCC455-487B-C64E-6E09-4A7524245C4F}"/>
                </a:ext>
              </a:extLst>
            </p:cNvPr>
            <p:cNvSpPr txBox="1"/>
            <p:nvPr/>
          </p:nvSpPr>
          <p:spPr>
            <a:xfrm>
              <a:off x="5403196" y="4329503"/>
              <a:ext cx="835623" cy="288153"/>
            </a:xfrm>
            <a:prstGeom prst="rect">
              <a:avLst/>
            </a:prstGeom>
            <a:noFill/>
          </p:spPr>
          <p:txBody>
            <a:bodyPr wrap="square" rtlCol="0">
              <a:spAutoFit/>
            </a:bodyPr>
            <a:lstStyle/>
            <a:p>
              <a:pPr algn="ctr"/>
              <a:r>
                <a:rPr lang="es-PE" sz="1200" b="1" dirty="0">
                  <a:solidFill>
                    <a:srgbClr val="00B1C2"/>
                  </a:solidFill>
                  <a:latin typeface="Calibri" panose="020F0502020204030204" pitchFamily="34" charset="0"/>
                  <a:cs typeface="Calibri" panose="020F0502020204030204" pitchFamily="34" charset="0"/>
                </a:rPr>
                <a:t>$$$</a:t>
              </a:r>
              <a:endParaRPr lang="es-ES" sz="1200" b="1" dirty="0">
                <a:solidFill>
                  <a:srgbClr val="00B1C2"/>
                </a:solidFill>
                <a:latin typeface="Calibri" panose="020F0502020204030204" pitchFamily="34" charset="0"/>
                <a:cs typeface="Calibri" panose="020F0502020204030204" pitchFamily="34" charset="0"/>
              </a:endParaRPr>
            </a:p>
          </p:txBody>
        </p:sp>
        <p:sp>
          <p:nvSpPr>
            <p:cNvPr id="53" name="32 CuadroTexto">
              <a:extLst>
                <a:ext uri="{FF2B5EF4-FFF2-40B4-BE49-F238E27FC236}">
                  <a16:creationId xmlns:a16="http://schemas.microsoft.com/office/drawing/2014/main" id="{59CB8B79-CF7E-897A-9D50-1D981937C310}"/>
                </a:ext>
              </a:extLst>
            </p:cNvPr>
            <p:cNvSpPr txBox="1"/>
            <p:nvPr/>
          </p:nvSpPr>
          <p:spPr>
            <a:xfrm>
              <a:off x="1278104" y="4709086"/>
              <a:ext cx="3934601" cy="264140"/>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Reserva de Contingencias</a:t>
              </a:r>
              <a:endParaRPr lang="es-ES" sz="1050" b="1" dirty="0">
                <a:solidFill>
                  <a:srgbClr val="EF4539"/>
                </a:solidFill>
                <a:latin typeface="Calibri" panose="020F0502020204030204" pitchFamily="34" charset="0"/>
                <a:cs typeface="Calibri" panose="020F0502020204030204" pitchFamily="34" charset="0"/>
              </a:endParaRPr>
            </a:p>
          </p:txBody>
        </p:sp>
        <p:sp>
          <p:nvSpPr>
            <p:cNvPr id="54" name="33 CuadroTexto">
              <a:extLst>
                <a:ext uri="{FF2B5EF4-FFF2-40B4-BE49-F238E27FC236}">
                  <a16:creationId xmlns:a16="http://schemas.microsoft.com/office/drawing/2014/main" id="{EC23F563-29AB-D11C-5F2B-A4FC677A650E}"/>
                </a:ext>
              </a:extLst>
            </p:cNvPr>
            <p:cNvSpPr txBox="1"/>
            <p:nvPr/>
          </p:nvSpPr>
          <p:spPr>
            <a:xfrm>
              <a:off x="1278104" y="4876184"/>
              <a:ext cx="3934601" cy="264140"/>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Reserva de Gestión</a:t>
              </a:r>
              <a:endParaRPr lang="es-ES" sz="1050" b="1" dirty="0">
                <a:solidFill>
                  <a:srgbClr val="EF4539"/>
                </a:solidFill>
                <a:latin typeface="Calibri" panose="020F0502020204030204" pitchFamily="34" charset="0"/>
                <a:cs typeface="Calibri" panose="020F0502020204030204" pitchFamily="34" charset="0"/>
              </a:endParaRPr>
            </a:p>
          </p:txBody>
        </p:sp>
        <p:sp>
          <p:nvSpPr>
            <p:cNvPr id="55" name="34 CuadroTexto">
              <a:extLst>
                <a:ext uri="{FF2B5EF4-FFF2-40B4-BE49-F238E27FC236}">
                  <a16:creationId xmlns:a16="http://schemas.microsoft.com/office/drawing/2014/main" id="{76B980BA-23BD-FAAE-1970-5D63A9EBCE37}"/>
                </a:ext>
              </a:extLst>
            </p:cNvPr>
            <p:cNvSpPr txBox="1"/>
            <p:nvPr/>
          </p:nvSpPr>
          <p:spPr>
            <a:xfrm>
              <a:off x="5403196" y="4694721"/>
              <a:ext cx="835623" cy="288153"/>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56" name="35 CuadroTexto">
              <a:extLst>
                <a:ext uri="{FF2B5EF4-FFF2-40B4-BE49-F238E27FC236}">
                  <a16:creationId xmlns:a16="http://schemas.microsoft.com/office/drawing/2014/main" id="{5D20D6ED-F40D-57E6-57F9-F22E3188DFDC}"/>
                </a:ext>
              </a:extLst>
            </p:cNvPr>
            <p:cNvSpPr txBox="1"/>
            <p:nvPr/>
          </p:nvSpPr>
          <p:spPr>
            <a:xfrm>
              <a:off x="5403196" y="4856738"/>
              <a:ext cx="835623" cy="288153"/>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57" name="37 CuadroTexto">
              <a:extLst>
                <a:ext uri="{FF2B5EF4-FFF2-40B4-BE49-F238E27FC236}">
                  <a16:creationId xmlns:a16="http://schemas.microsoft.com/office/drawing/2014/main" id="{F7FE504F-BBD3-C107-24DC-4C387BD02617}"/>
                </a:ext>
              </a:extLst>
            </p:cNvPr>
            <p:cNvSpPr txBox="1"/>
            <p:nvPr/>
          </p:nvSpPr>
          <p:spPr>
            <a:xfrm>
              <a:off x="1278104" y="5104899"/>
              <a:ext cx="3934601" cy="264140"/>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Presupuesto del Proyecto</a:t>
              </a:r>
              <a:endParaRPr lang="es-ES" sz="1050" b="1" dirty="0">
                <a:latin typeface="Calibri" panose="020F0502020204030204" pitchFamily="34" charset="0"/>
                <a:cs typeface="Calibri" panose="020F0502020204030204" pitchFamily="34" charset="0"/>
              </a:endParaRPr>
            </a:p>
          </p:txBody>
        </p:sp>
        <p:cxnSp>
          <p:nvCxnSpPr>
            <p:cNvPr id="58" name="38 Conector recto">
              <a:extLst>
                <a:ext uri="{FF2B5EF4-FFF2-40B4-BE49-F238E27FC236}">
                  <a16:creationId xmlns:a16="http://schemas.microsoft.com/office/drawing/2014/main" id="{C9267867-D4AF-D44D-2859-B669816B3003}"/>
                </a:ext>
              </a:extLst>
            </p:cNvPr>
            <p:cNvCxnSpPr/>
            <p:nvPr/>
          </p:nvCxnSpPr>
          <p:spPr>
            <a:xfrm>
              <a:off x="5295184" y="5102368"/>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59" name="39 CuadroTexto">
              <a:extLst>
                <a:ext uri="{FF2B5EF4-FFF2-40B4-BE49-F238E27FC236}">
                  <a16:creationId xmlns:a16="http://schemas.microsoft.com/office/drawing/2014/main" id="{CF12F6A3-2668-DF20-F3C4-C4E3727918FA}"/>
                </a:ext>
              </a:extLst>
            </p:cNvPr>
            <p:cNvSpPr txBox="1"/>
            <p:nvPr/>
          </p:nvSpPr>
          <p:spPr>
            <a:xfrm>
              <a:off x="5403196" y="5108323"/>
              <a:ext cx="835623" cy="288153"/>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60" name="32 CuadroTexto">
              <a:extLst>
                <a:ext uri="{FF2B5EF4-FFF2-40B4-BE49-F238E27FC236}">
                  <a16:creationId xmlns:a16="http://schemas.microsoft.com/office/drawing/2014/main" id="{6061B530-5537-A800-D3A3-A301DC718743}"/>
                </a:ext>
              </a:extLst>
            </p:cNvPr>
            <p:cNvSpPr txBox="1"/>
            <p:nvPr/>
          </p:nvSpPr>
          <p:spPr>
            <a:xfrm>
              <a:off x="4053450" y="2128040"/>
              <a:ext cx="1159255" cy="264140"/>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Fase 1</a:t>
              </a:r>
              <a:endParaRPr lang="es-ES" sz="1050" b="1" dirty="0">
                <a:latin typeface="Calibri" panose="020F0502020204030204" pitchFamily="34" charset="0"/>
                <a:cs typeface="Calibri" panose="020F0502020204030204" pitchFamily="34" charset="0"/>
              </a:endParaRPr>
            </a:p>
          </p:txBody>
        </p:sp>
        <p:sp>
          <p:nvSpPr>
            <p:cNvPr id="61" name="32 CuadroTexto">
              <a:extLst>
                <a:ext uri="{FF2B5EF4-FFF2-40B4-BE49-F238E27FC236}">
                  <a16:creationId xmlns:a16="http://schemas.microsoft.com/office/drawing/2014/main" id="{C2A56EA6-FD56-77FA-7662-4908A033F738}"/>
                </a:ext>
              </a:extLst>
            </p:cNvPr>
            <p:cNvSpPr txBox="1"/>
            <p:nvPr/>
          </p:nvSpPr>
          <p:spPr>
            <a:xfrm>
              <a:off x="4053450" y="2955399"/>
              <a:ext cx="1159255" cy="264140"/>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Fase 2</a:t>
              </a:r>
              <a:endParaRPr lang="es-ES" sz="1050" b="1" dirty="0">
                <a:latin typeface="Calibri" panose="020F0502020204030204" pitchFamily="34" charset="0"/>
                <a:cs typeface="Calibri" panose="020F0502020204030204" pitchFamily="34" charset="0"/>
              </a:endParaRPr>
            </a:p>
          </p:txBody>
        </p:sp>
        <p:sp>
          <p:nvSpPr>
            <p:cNvPr id="62" name="32 CuadroTexto">
              <a:extLst>
                <a:ext uri="{FF2B5EF4-FFF2-40B4-BE49-F238E27FC236}">
                  <a16:creationId xmlns:a16="http://schemas.microsoft.com/office/drawing/2014/main" id="{68FB4715-B755-CCD9-A92C-046F4501DAFA}"/>
                </a:ext>
              </a:extLst>
            </p:cNvPr>
            <p:cNvSpPr txBox="1"/>
            <p:nvPr/>
          </p:nvSpPr>
          <p:spPr>
            <a:xfrm>
              <a:off x="4053450" y="4352586"/>
              <a:ext cx="1159255" cy="264140"/>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Fase 3</a:t>
              </a:r>
              <a:endParaRPr lang="es-ES" sz="1050" b="1" dirty="0">
                <a:latin typeface="Calibri" panose="020F0502020204030204" pitchFamily="34" charset="0"/>
                <a:cs typeface="Calibri" panose="020F0502020204030204" pitchFamily="34" charset="0"/>
              </a:endParaRPr>
            </a:p>
          </p:txBody>
        </p:sp>
        <p:sp>
          <p:nvSpPr>
            <p:cNvPr id="63" name="32 CuadroTexto">
              <a:extLst>
                <a:ext uri="{FF2B5EF4-FFF2-40B4-BE49-F238E27FC236}">
                  <a16:creationId xmlns:a16="http://schemas.microsoft.com/office/drawing/2014/main" id="{641CBF7C-B329-C321-CC74-B6B7B370FB4B}"/>
                </a:ext>
              </a:extLst>
            </p:cNvPr>
            <p:cNvSpPr txBox="1"/>
            <p:nvPr/>
          </p:nvSpPr>
          <p:spPr>
            <a:xfrm>
              <a:off x="4053450" y="4534590"/>
              <a:ext cx="1159255" cy="264140"/>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Total Fases</a:t>
              </a:r>
              <a:endParaRPr lang="es-ES" sz="1050" b="1" dirty="0">
                <a:solidFill>
                  <a:srgbClr val="EF4539"/>
                </a:solidFill>
                <a:latin typeface="Calibri" panose="020F0502020204030204" pitchFamily="34" charset="0"/>
                <a:cs typeface="Calibri" panose="020F0502020204030204" pitchFamily="34" charset="0"/>
              </a:endParaRPr>
            </a:p>
          </p:txBody>
        </p:sp>
        <p:sp>
          <p:nvSpPr>
            <p:cNvPr id="64" name="34 CuadroTexto">
              <a:extLst>
                <a:ext uri="{FF2B5EF4-FFF2-40B4-BE49-F238E27FC236}">
                  <a16:creationId xmlns:a16="http://schemas.microsoft.com/office/drawing/2014/main" id="{847784A0-A218-2AE6-DA88-654AD6148CB6}"/>
                </a:ext>
              </a:extLst>
            </p:cNvPr>
            <p:cNvSpPr txBox="1"/>
            <p:nvPr/>
          </p:nvSpPr>
          <p:spPr>
            <a:xfrm>
              <a:off x="5398116" y="4522001"/>
              <a:ext cx="835623" cy="288153"/>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69" name="CuadroTexto 68">
              <a:extLst>
                <a:ext uri="{FF2B5EF4-FFF2-40B4-BE49-F238E27FC236}">
                  <a16:creationId xmlns:a16="http://schemas.microsoft.com/office/drawing/2014/main" id="{9BB43C95-29C5-C12E-C065-2E0F65A94606}"/>
                </a:ext>
              </a:extLst>
            </p:cNvPr>
            <p:cNvSpPr txBox="1"/>
            <p:nvPr/>
          </p:nvSpPr>
          <p:spPr>
            <a:xfrm>
              <a:off x="6706262" y="2599210"/>
              <a:ext cx="2089031" cy="1004123"/>
            </a:xfrm>
            <a:prstGeom prst="rect">
              <a:avLst/>
            </a:prstGeom>
            <a:solidFill>
              <a:schemeClr val="accent5">
                <a:lumMod val="20000"/>
                <a:lumOff val="80000"/>
              </a:schemeClr>
            </a:solidFill>
            <a:ln>
              <a:solidFill>
                <a:schemeClr val="accent5">
                  <a:lumMod val="20000"/>
                  <a:lumOff val="80000"/>
                </a:schemeClr>
              </a:solidFill>
            </a:ln>
          </p:spPr>
          <p:txBody>
            <a:bodyPr wrap="square" tIns="72000" rtlCol="0">
              <a:spAutoFit/>
            </a:bodyPr>
            <a:lstStyle/>
            <a:p>
              <a:r>
                <a:rPr lang="es-MX" sz="1100" dirty="0">
                  <a:latin typeface="Calibri" panose="020F0502020204030204" pitchFamily="34" charset="0"/>
                  <a:cs typeface="Calibri" panose="020F0502020204030204" pitchFamily="34" charset="0"/>
                </a:rPr>
                <a:t>Este costo total de las fases debe ser el mismo que se obtuvo sumando los costos de todas las actividades del cronograma del proyecto.</a:t>
              </a:r>
            </a:p>
          </p:txBody>
        </p:sp>
      </p:grpSp>
      <p:sp>
        <p:nvSpPr>
          <p:cNvPr id="2" name="Rectangle 5">
            <a:extLst>
              <a:ext uri="{FF2B5EF4-FFF2-40B4-BE49-F238E27FC236}">
                <a16:creationId xmlns:a16="http://schemas.microsoft.com/office/drawing/2014/main" id="{57438BF3-8F62-A26C-C7EE-FA7753AAA9DD}"/>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ESTRUCTURAS DE PRESUPUESTO</a:t>
            </a:r>
            <a:endParaRPr lang="es-PE" sz="1000" dirty="0">
              <a:solidFill>
                <a:schemeClr val="bg1">
                  <a:lumMod val="65000"/>
                </a:schemeClr>
              </a:solidFill>
              <a:latin typeface="Calibri" charset="0"/>
              <a:cs typeface="Calibri" charset="0"/>
            </a:endParaRPr>
          </a:p>
        </p:txBody>
      </p:sp>
      <p:cxnSp>
        <p:nvCxnSpPr>
          <p:cNvPr id="31" name="Conector angular 30">
            <a:extLst>
              <a:ext uri="{FF2B5EF4-FFF2-40B4-BE49-F238E27FC236}">
                <a16:creationId xmlns:a16="http://schemas.microsoft.com/office/drawing/2014/main" id="{E5F10FB0-FFF3-1C99-F0DB-58E41B22ED19}"/>
              </a:ext>
            </a:extLst>
          </p:cNvPr>
          <p:cNvCxnSpPr>
            <a:stCxn id="69" idx="1"/>
            <a:endCxn id="52" idx="3"/>
          </p:cNvCxnSpPr>
          <p:nvPr/>
        </p:nvCxnSpPr>
        <p:spPr>
          <a:xfrm rot="10800000" flipV="1">
            <a:off x="6045509" y="3079954"/>
            <a:ext cx="449348" cy="1319189"/>
          </a:xfrm>
          <a:prstGeom prst="bentConnector3">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ector angular 31">
            <a:extLst>
              <a:ext uri="{FF2B5EF4-FFF2-40B4-BE49-F238E27FC236}">
                <a16:creationId xmlns:a16="http://schemas.microsoft.com/office/drawing/2014/main" id="{520F780B-E7B3-286D-775B-C63116368209}"/>
              </a:ext>
            </a:extLst>
          </p:cNvPr>
          <p:cNvCxnSpPr>
            <a:cxnSpLocks/>
            <a:stCxn id="66" idx="0"/>
            <a:endCxn id="10" idx="0"/>
          </p:cNvCxnSpPr>
          <p:nvPr/>
        </p:nvCxnSpPr>
        <p:spPr>
          <a:xfrm rot="16200000" flipH="1" flipV="1">
            <a:off x="5762005" y="-362340"/>
            <a:ext cx="77566" cy="3363522"/>
          </a:xfrm>
          <a:prstGeom prst="bentConnector3">
            <a:avLst>
              <a:gd name="adj1" fmla="val -294717"/>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14618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Rectángulo">
            <a:extLst>
              <a:ext uri="{FF2B5EF4-FFF2-40B4-BE49-F238E27FC236}">
                <a16:creationId xmlns:a16="http://schemas.microsoft.com/office/drawing/2014/main" id="{20148FB0-A64D-4C1A-97A9-882D1BA37B39}"/>
              </a:ext>
            </a:extLst>
          </p:cNvPr>
          <p:cNvSpPr/>
          <p:nvPr/>
        </p:nvSpPr>
        <p:spPr>
          <a:xfrm>
            <a:off x="1350879" y="1426721"/>
            <a:ext cx="486054" cy="3643864"/>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s-PE" sz="2700" dirty="0">
                <a:solidFill>
                  <a:schemeClr val="bg1"/>
                </a:solidFill>
                <a:latin typeface="Calibri" panose="020F0502020204030204" pitchFamily="34" charset="0"/>
                <a:cs typeface="Calibri" panose="020F0502020204030204" pitchFamily="34" charset="0"/>
              </a:rPr>
              <a:t>Proyecto</a:t>
            </a:r>
            <a:endParaRPr lang="es-ES" sz="2700" dirty="0">
              <a:solidFill>
                <a:schemeClr val="bg1"/>
              </a:solidFill>
              <a:latin typeface="Calibri" panose="020F0502020204030204" pitchFamily="34" charset="0"/>
              <a:cs typeface="Calibri" panose="020F0502020204030204" pitchFamily="34" charset="0"/>
            </a:endParaRPr>
          </a:p>
        </p:txBody>
      </p:sp>
      <p:sp>
        <p:nvSpPr>
          <p:cNvPr id="2" name="3 Rectángulo">
            <a:extLst>
              <a:ext uri="{FF2B5EF4-FFF2-40B4-BE49-F238E27FC236}">
                <a16:creationId xmlns:a16="http://schemas.microsoft.com/office/drawing/2014/main" id="{07BDD0CA-9A49-48B0-89A0-FC0866AC27A3}"/>
              </a:ext>
            </a:extLst>
          </p:cNvPr>
          <p:cNvSpPr/>
          <p:nvPr/>
        </p:nvSpPr>
        <p:spPr>
          <a:xfrm>
            <a:off x="2052957" y="1428666"/>
            <a:ext cx="1235850" cy="1099338"/>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2100" dirty="0">
                <a:solidFill>
                  <a:schemeClr val="bg1"/>
                </a:solidFill>
                <a:latin typeface="Calibri" panose="020F0502020204030204" pitchFamily="34" charset="0"/>
                <a:cs typeface="Calibri" panose="020F0502020204030204" pitchFamily="34" charset="0"/>
              </a:rPr>
              <a:t>Fase 1</a:t>
            </a:r>
            <a:endParaRPr lang="es-ES" sz="2100" dirty="0">
              <a:solidFill>
                <a:schemeClr val="bg1"/>
              </a:solidFill>
              <a:latin typeface="Calibri" panose="020F0502020204030204" pitchFamily="34" charset="0"/>
              <a:cs typeface="Calibri" panose="020F0502020204030204" pitchFamily="34" charset="0"/>
            </a:endParaRPr>
          </a:p>
        </p:txBody>
      </p:sp>
      <p:sp>
        <p:nvSpPr>
          <p:cNvPr id="5" name="5 Rectángulo">
            <a:extLst>
              <a:ext uri="{FF2B5EF4-FFF2-40B4-BE49-F238E27FC236}">
                <a16:creationId xmlns:a16="http://schemas.microsoft.com/office/drawing/2014/main" id="{FFBED039-409F-4561-A43E-A7175393F6A2}"/>
              </a:ext>
            </a:extLst>
          </p:cNvPr>
          <p:cNvSpPr/>
          <p:nvPr/>
        </p:nvSpPr>
        <p:spPr>
          <a:xfrm>
            <a:off x="2052957" y="2936424"/>
            <a:ext cx="1235850" cy="1115453"/>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2100" dirty="0">
                <a:solidFill>
                  <a:schemeClr val="bg1"/>
                </a:solidFill>
                <a:latin typeface="Calibri" panose="020F0502020204030204" pitchFamily="34" charset="0"/>
                <a:cs typeface="Calibri" panose="020F0502020204030204" pitchFamily="34" charset="0"/>
              </a:rPr>
              <a:t>Fase 2</a:t>
            </a:r>
            <a:endParaRPr lang="es-ES" sz="2100" dirty="0">
              <a:solidFill>
                <a:schemeClr val="bg1"/>
              </a:solidFill>
              <a:latin typeface="Calibri" panose="020F0502020204030204" pitchFamily="34" charset="0"/>
              <a:cs typeface="Calibri" panose="020F0502020204030204" pitchFamily="34" charset="0"/>
            </a:endParaRPr>
          </a:p>
        </p:txBody>
      </p:sp>
      <p:sp>
        <p:nvSpPr>
          <p:cNvPr id="17" name="6 Rectángulo">
            <a:extLst>
              <a:ext uri="{FF2B5EF4-FFF2-40B4-BE49-F238E27FC236}">
                <a16:creationId xmlns:a16="http://schemas.microsoft.com/office/drawing/2014/main" id="{82884269-1E79-437A-A23E-B9E7D333061B}"/>
              </a:ext>
            </a:extLst>
          </p:cNvPr>
          <p:cNvSpPr/>
          <p:nvPr/>
        </p:nvSpPr>
        <p:spPr>
          <a:xfrm>
            <a:off x="3449811" y="1426722"/>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Personal</a:t>
            </a:r>
            <a:endParaRPr lang="es-ES" sz="1050" dirty="0">
              <a:solidFill>
                <a:schemeClr val="bg1"/>
              </a:solidFill>
              <a:latin typeface="Calibri" panose="020F0502020204030204" pitchFamily="34" charset="0"/>
              <a:cs typeface="Calibri" panose="020F0502020204030204" pitchFamily="34" charset="0"/>
            </a:endParaRPr>
          </a:p>
        </p:txBody>
      </p:sp>
      <p:sp>
        <p:nvSpPr>
          <p:cNvPr id="18" name="7 Rectángulo">
            <a:extLst>
              <a:ext uri="{FF2B5EF4-FFF2-40B4-BE49-F238E27FC236}">
                <a16:creationId xmlns:a16="http://schemas.microsoft.com/office/drawing/2014/main" id="{BD904743-E0B0-432A-BE26-D58A1FFDA8F1}"/>
              </a:ext>
            </a:extLst>
          </p:cNvPr>
          <p:cNvSpPr/>
          <p:nvPr/>
        </p:nvSpPr>
        <p:spPr>
          <a:xfrm>
            <a:off x="3449811" y="1717369"/>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Material</a:t>
            </a:r>
            <a:endParaRPr lang="es-ES" sz="1050" dirty="0">
              <a:solidFill>
                <a:schemeClr val="bg1"/>
              </a:solidFill>
              <a:latin typeface="Calibri" panose="020F0502020204030204" pitchFamily="34" charset="0"/>
              <a:cs typeface="Calibri" panose="020F0502020204030204" pitchFamily="34" charset="0"/>
            </a:endParaRPr>
          </a:p>
        </p:txBody>
      </p:sp>
      <p:sp>
        <p:nvSpPr>
          <p:cNvPr id="19" name="8 Rectángulo">
            <a:extLst>
              <a:ext uri="{FF2B5EF4-FFF2-40B4-BE49-F238E27FC236}">
                <a16:creationId xmlns:a16="http://schemas.microsoft.com/office/drawing/2014/main" id="{0FB9D34C-92C3-444F-B11D-5C77C7A75F5D}"/>
              </a:ext>
            </a:extLst>
          </p:cNvPr>
          <p:cNvSpPr/>
          <p:nvPr/>
        </p:nvSpPr>
        <p:spPr>
          <a:xfrm>
            <a:off x="3449811" y="2025171"/>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Equipos</a:t>
            </a:r>
            <a:endParaRPr lang="es-ES" sz="1050" dirty="0">
              <a:solidFill>
                <a:schemeClr val="bg1"/>
              </a:solidFill>
              <a:latin typeface="Calibri" panose="020F0502020204030204" pitchFamily="34" charset="0"/>
              <a:cs typeface="Calibri" panose="020F0502020204030204" pitchFamily="34" charset="0"/>
            </a:endParaRPr>
          </a:p>
        </p:txBody>
      </p:sp>
      <p:sp>
        <p:nvSpPr>
          <p:cNvPr id="30" name="9 Rectángulo">
            <a:extLst>
              <a:ext uri="{FF2B5EF4-FFF2-40B4-BE49-F238E27FC236}">
                <a16:creationId xmlns:a16="http://schemas.microsoft.com/office/drawing/2014/main" id="{103E8552-D26E-4858-9595-8E9EE41BF475}"/>
              </a:ext>
            </a:extLst>
          </p:cNvPr>
          <p:cNvSpPr/>
          <p:nvPr/>
        </p:nvSpPr>
        <p:spPr>
          <a:xfrm>
            <a:off x="3449811" y="2330653"/>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Otros Costos</a:t>
            </a:r>
            <a:endParaRPr lang="es-ES" sz="1050" dirty="0">
              <a:solidFill>
                <a:schemeClr val="bg1"/>
              </a:solidFill>
              <a:latin typeface="Calibri" panose="020F0502020204030204" pitchFamily="34" charset="0"/>
              <a:cs typeface="Calibri" panose="020F0502020204030204" pitchFamily="34" charset="0"/>
            </a:endParaRPr>
          </a:p>
        </p:txBody>
      </p:sp>
      <p:sp>
        <p:nvSpPr>
          <p:cNvPr id="31" name="16 CuadroTexto">
            <a:extLst>
              <a:ext uri="{FF2B5EF4-FFF2-40B4-BE49-F238E27FC236}">
                <a16:creationId xmlns:a16="http://schemas.microsoft.com/office/drawing/2014/main" id="{48AFBA13-5137-4363-97CC-579E3B988BDC}"/>
              </a:ext>
            </a:extLst>
          </p:cNvPr>
          <p:cNvSpPr txBox="1"/>
          <p:nvPr/>
        </p:nvSpPr>
        <p:spPr>
          <a:xfrm>
            <a:off x="5509341" y="1374660"/>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2" name="17 CuadroTexto">
            <a:extLst>
              <a:ext uri="{FF2B5EF4-FFF2-40B4-BE49-F238E27FC236}">
                <a16:creationId xmlns:a16="http://schemas.microsoft.com/office/drawing/2014/main" id="{26130A86-ABA2-42B2-B8CA-37907E3235D8}"/>
              </a:ext>
            </a:extLst>
          </p:cNvPr>
          <p:cNvSpPr txBox="1"/>
          <p:nvPr/>
        </p:nvSpPr>
        <p:spPr>
          <a:xfrm>
            <a:off x="5509341" y="1644690"/>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3" name="18 CuadroTexto">
            <a:extLst>
              <a:ext uri="{FF2B5EF4-FFF2-40B4-BE49-F238E27FC236}">
                <a16:creationId xmlns:a16="http://schemas.microsoft.com/office/drawing/2014/main" id="{54EBD05B-F464-4251-92A8-D1805C0ADA9A}"/>
              </a:ext>
            </a:extLst>
          </p:cNvPr>
          <p:cNvSpPr txBox="1"/>
          <p:nvPr/>
        </p:nvSpPr>
        <p:spPr>
          <a:xfrm>
            <a:off x="5509341" y="1961757"/>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4" name="19 CuadroTexto">
            <a:extLst>
              <a:ext uri="{FF2B5EF4-FFF2-40B4-BE49-F238E27FC236}">
                <a16:creationId xmlns:a16="http://schemas.microsoft.com/office/drawing/2014/main" id="{84325516-EB3C-42BA-918A-AB90AC69BDA0}"/>
              </a:ext>
            </a:extLst>
          </p:cNvPr>
          <p:cNvSpPr txBox="1"/>
          <p:nvPr/>
        </p:nvSpPr>
        <p:spPr>
          <a:xfrm>
            <a:off x="5509341" y="2549291"/>
            <a:ext cx="835623" cy="276999"/>
          </a:xfrm>
          <a:prstGeom prst="rect">
            <a:avLst/>
          </a:prstGeom>
          <a:noFill/>
        </p:spPr>
        <p:txBody>
          <a:bodyPr wrap="square" rtlCol="0">
            <a:spAutoFit/>
          </a:bodyPr>
          <a:lstStyle/>
          <a:p>
            <a:pPr algn="ctr"/>
            <a:r>
              <a:rPr lang="es-PE" sz="1200" b="1" dirty="0">
                <a:solidFill>
                  <a:srgbClr val="00B1C2"/>
                </a:solidFill>
                <a:latin typeface="Calibri" panose="020F0502020204030204" pitchFamily="34" charset="0"/>
                <a:cs typeface="Calibri" panose="020F0502020204030204" pitchFamily="34" charset="0"/>
              </a:rPr>
              <a:t>$$$</a:t>
            </a:r>
            <a:endParaRPr lang="es-ES" sz="1200" b="1" dirty="0">
              <a:solidFill>
                <a:srgbClr val="00B1C2"/>
              </a:solidFill>
              <a:latin typeface="Calibri" panose="020F0502020204030204" pitchFamily="34" charset="0"/>
              <a:cs typeface="Calibri" panose="020F0502020204030204" pitchFamily="34" charset="0"/>
            </a:endParaRPr>
          </a:p>
        </p:txBody>
      </p:sp>
      <p:cxnSp>
        <p:nvCxnSpPr>
          <p:cNvPr id="35" name="21 Conector recto">
            <a:extLst>
              <a:ext uri="{FF2B5EF4-FFF2-40B4-BE49-F238E27FC236}">
                <a16:creationId xmlns:a16="http://schemas.microsoft.com/office/drawing/2014/main" id="{5558AFBF-912A-4EB3-A236-267067D7AB79}"/>
              </a:ext>
            </a:extLst>
          </p:cNvPr>
          <p:cNvCxnSpPr/>
          <p:nvPr/>
        </p:nvCxnSpPr>
        <p:spPr>
          <a:xfrm>
            <a:off x="5401329" y="2556259"/>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36" name="22 CuadroTexto">
            <a:extLst>
              <a:ext uri="{FF2B5EF4-FFF2-40B4-BE49-F238E27FC236}">
                <a16:creationId xmlns:a16="http://schemas.microsoft.com/office/drawing/2014/main" id="{F20DA4E4-76DF-4BFD-97AA-37F14DE0DD2D}"/>
              </a:ext>
            </a:extLst>
          </p:cNvPr>
          <p:cNvSpPr txBox="1"/>
          <p:nvPr/>
        </p:nvSpPr>
        <p:spPr>
          <a:xfrm>
            <a:off x="5509341" y="2292762"/>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7" name="26 CuadroTexto">
            <a:extLst>
              <a:ext uri="{FF2B5EF4-FFF2-40B4-BE49-F238E27FC236}">
                <a16:creationId xmlns:a16="http://schemas.microsoft.com/office/drawing/2014/main" id="{DC423679-80CC-456A-A87F-BBF3F00B8CC7}"/>
              </a:ext>
            </a:extLst>
          </p:cNvPr>
          <p:cNvSpPr txBox="1"/>
          <p:nvPr/>
        </p:nvSpPr>
        <p:spPr>
          <a:xfrm>
            <a:off x="5509341" y="2886828"/>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8" name="27 CuadroTexto">
            <a:extLst>
              <a:ext uri="{FF2B5EF4-FFF2-40B4-BE49-F238E27FC236}">
                <a16:creationId xmlns:a16="http://schemas.microsoft.com/office/drawing/2014/main" id="{B8E0A63C-9C12-4114-BD58-4D074F0D283F}"/>
              </a:ext>
            </a:extLst>
          </p:cNvPr>
          <p:cNvSpPr txBox="1"/>
          <p:nvPr/>
        </p:nvSpPr>
        <p:spPr>
          <a:xfrm>
            <a:off x="5509341" y="3203895"/>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39" name="28 CuadroTexto">
            <a:extLst>
              <a:ext uri="{FF2B5EF4-FFF2-40B4-BE49-F238E27FC236}">
                <a16:creationId xmlns:a16="http://schemas.microsoft.com/office/drawing/2014/main" id="{DF6CDD17-C0F3-4A06-84CD-448A3A493CBE}"/>
              </a:ext>
            </a:extLst>
          </p:cNvPr>
          <p:cNvSpPr txBox="1"/>
          <p:nvPr/>
        </p:nvSpPr>
        <p:spPr>
          <a:xfrm>
            <a:off x="5509341" y="3527931"/>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40" name="29 CuadroTexto">
            <a:extLst>
              <a:ext uri="{FF2B5EF4-FFF2-40B4-BE49-F238E27FC236}">
                <a16:creationId xmlns:a16="http://schemas.microsoft.com/office/drawing/2014/main" id="{63502DDC-3CD2-48CF-9B12-0840C86B45A4}"/>
              </a:ext>
            </a:extLst>
          </p:cNvPr>
          <p:cNvSpPr txBox="1"/>
          <p:nvPr/>
        </p:nvSpPr>
        <p:spPr>
          <a:xfrm>
            <a:off x="5509341" y="3797961"/>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cxnSp>
        <p:nvCxnSpPr>
          <p:cNvPr id="41" name="30 Conector recto">
            <a:extLst>
              <a:ext uri="{FF2B5EF4-FFF2-40B4-BE49-F238E27FC236}">
                <a16:creationId xmlns:a16="http://schemas.microsoft.com/office/drawing/2014/main" id="{3930AC1F-019F-45A5-BC46-4D48DC3AC9F4}"/>
              </a:ext>
            </a:extLst>
          </p:cNvPr>
          <p:cNvCxnSpPr/>
          <p:nvPr/>
        </p:nvCxnSpPr>
        <p:spPr>
          <a:xfrm>
            <a:off x="5401329" y="4051876"/>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42" name="31 CuadroTexto">
            <a:extLst>
              <a:ext uri="{FF2B5EF4-FFF2-40B4-BE49-F238E27FC236}">
                <a16:creationId xmlns:a16="http://schemas.microsoft.com/office/drawing/2014/main" id="{FF03A254-45C9-42FF-B7AF-7E0892306615}"/>
              </a:ext>
            </a:extLst>
          </p:cNvPr>
          <p:cNvSpPr txBox="1"/>
          <p:nvPr/>
        </p:nvSpPr>
        <p:spPr>
          <a:xfrm>
            <a:off x="5509341" y="4013985"/>
            <a:ext cx="835623" cy="276999"/>
          </a:xfrm>
          <a:prstGeom prst="rect">
            <a:avLst/>
          </a:prstGeom>
          <a:noFill/>
        </p:spPr>
        <p:txBody>
          <a:bodyPr wrap="square" rtlCol="0">
            <a:spAutoFit/>
          </a:bodyPr>
          <a:lstStyle/>
          <a:p>
            <a:pPr algn="ctr"/>
            <a:r>
              <a:rPr lang="es-PE" sz="1200" b="1" dirty="0">
                <a:solidFill>
                  <a:srgbClr val="00B1C2"/>
                </a:solidFill>
                <a:latin typeface="Calibri" panose="020F0502020204030204" pitchFamily="34" charset="0"/>
                <a:cs typeface="Calibri" panose="020F0502020204030204" pitchFamily="34" charset="0"/>
              </a:rPr>
              <a:t>$$$</a:t>
            </a:r>
            <a:endParaRPr lang="es-ES" sz="1200" b="1" dirty="0">
              <a:solidFill>
                <a:srgbClr val="00B1C2"/>
              </a:solidFill>
              <a:latin typeface="Calibri" panose="020F0502020204030204" pitchFamily="34" charset="0"/>
              <a:cs typeface="Calibri" panose="020F0502020204030204" pitchFamily="34" charset="0"/>
            </a:endParaRPr>
          </a:p>
        </p:txBody>
      </p:sp>
      <p:sp>
        <p:nvSpPr>
          <p:cNvPr id="43" name="32 CuadroTexto">
            <a:extLst>
              <a:ext uri="{FF2B5EF4-FFF2-40B4-BE49-F238E27FC236}">
                <a16:creationId xmlns:a16="http://schemas.microsoft.com/office/drawing/2014/main" id="{3F17A4F9-6064-42A9-B683-639041358F25}"/>
              </a:ext>
            </a:extLst>
          </p:cNvPr>
          <p:cNvSpPr txBox="1"/>
          <p:nvPr/>
        </p:nvSpPr>
        <p:spPr>
          <a:xfrm>
            <a:off x="1358716" y="4550686"/>
            <a:ext cx="3934601" cy="253916"/>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Reserva de Contingencias</a:t>
            </a:r>
            <a:endParaRPr lang="es-ES" sz="1050" b="1" dirty="0">
              <a:solidFill>
                <a:srgbClr val="EF4539"/>
              </a:solidFill>
              <a:latin typeface="Calibri" panose="020F0502020204030204" pitchFamily="34" charset="0"/>
              <a:cs typeface="Calibri" panose="020F0502020204030204" pitchFamily="34" charset="0"/>
            </a:endParaRPr>
          </a:p>
        </p:txBody>
      </p:sp>
      <p:sp>
        <p:nvSpPr>
          <p:cNvPr id="44" name="33 CuadroTexto">
            <a:extLst>
              <a:ext uri="{FF2B5EF4-FFF2-40B4-BE49-F238E27FC236}">
                <a16:creationId xmlns:a16="http://schemas.microsoft.com/office/drawing/2014/main" id="{3CAF387F-82B6-408C-B416-F95702E130BA}"/>
              </a:ext>
            </a:extLst>
          </p:cNvPr>
          <p:cNvSpPr txBox="1"/>
          <p:nvPr/>
        </p:nvSpPr>
        <p:spPr>
          <a:xfrm>
            <a:off x="1350879" y="4753954"/>
            <a:ext cx="3934601" cy="253916"/>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Reserva de Gestión</a:t>
            </a:r>
            <a:endParaRPr lang="es-ES" sz="1050" b="1" dirty="0">
              <a:solidFill>
                <a:srgbClr val="EF4539"/>
              </a:solidFill>
              <a:latin typeface="Calibri" panose="020F0502020204030204" pitchFamily="34" charset="0"/>
              <a:cs typeface="Calibri" panose="020F0502020204030204" pitchFamily="34" charset="0"/>
            </a:endParaRPr>
          </a:p>
        </p:txBody>
      </p:sp>
      <p:sp>
        <p:nvSpPr>
          <p:cNvPr id="45" name="34 CuadroTexto">
            <a:extLst>
              <a:ext uri="{FF2B5EF4-FFF2-40B4-BE49-F238E27FC236}">
                <a16:creationId xmlns:a16="http://schemas.microsoft.com/office/drawing/2014/main" id="{4F735D9C-99FA-4065-9782-1A3334CC4E89}"/>
              </a:ext>
            </a:extLst>
          </p:cNvPr>
          <p:cNvSpPr txBox="1"/>
          <p:nvPr/>
        </p:nvSpPr>
        <p:spPr>
          <a:xfrm>
            <a:off x="5509341" y="4559926"/>
            <a:ext cx="835623" cy="276999"/>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67" name="35 CuadroTexto">
            <a:extLst>
              <a:ext uri="{FF2B5EF4-FFF2-40B4-BE49-F238E27FC236}">
                <a16:creationId xmlns:a16="http://schemas.microsoft.com/office/drawing/2014/main" id="{EDCF2C48-A193-4C92-8613-32E5567DF4E5}"/>
              </a:ext>
            </a:extLst>
          </p:cNvPr>
          <p:cNvSpPr txBox="1"/>
          <p:nvPr/>
        </p:nvSpPr>
        <p:spPr>
          <a:xfrm>
            <a:off x="5509341" y="4770069"/>
            <a:ext cx="835623" cy="276999"/>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71" name="37 CuadroTexto">
            <a:extLst>
              <a:ext uri="{FF2B5EF4-FFF2-40B4-BE49-F238E27FC236}">
                <a16:creationId xmlns:a16="http://schemas.microsoft.com/office/drawing/2014/main" id="{A52A396C-6918-476B-BCCF-F6D415228818}"/>
              </a:ext>
            </a:extLst>
          </p:cNvPr>
          <p:cNvSpPr txBox="1"/>
          <p:nvPr/>
        </p:nvSpPr>
        <p:spPr>
          <a:xfrm>
            <a:off x="1350879" y="4955170"/>
            <a:ext cx="3934601"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Presupuesto del Proyecto</a:t>
            </a:r>
            <a:endParaRPr lang="es-ES" sz="1050" b="1" dirty="0">
              <a:latin typeface="Calibri" panose="020F0502020204030204" pitchFamily="34" charset="0"/>
              <a:cs typeface="Calibri" panose="020F0502020204030204" pitchFamily="34" charset="0"/>
            </a:endParaRPr>
          </a:p>
        </p:txBody>
      </p:sp>
      <p:cxnSp>
        <p:nvCxnSpPr>
          <p:cNvPr id="72" name="38 Conector recto">
            <a:extLst>
              <a:ext uri="{FF2B5EF4-FFF2-40B4-BE49-F238E27FC236}">
                <a16:creationId xmlns:a16="http://schemas.microsoft.com/office/drawing/2014/main" id="{75E9039A-C261-42FB-BBF0-82D919D2373D}"/>
              </a:ext>
            </a:extLst>
          </p:cNvPr>
          <p:cNvCxnSpPr/>
          <p:nvPr/>
        </p:nvCxnSpPr>
        <p:spPr>
          <a:xfrm>
            <a:off x="5401329" y="5011228"/>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73" name="39 CuadroTexto">
            <a:extLst>
              <a:ext uri="{FF2B5EF4-FFF2-40B4-BE49-F238E27FC236}">
                <a16:creationId xmlns:a16="http://schemas.microsoft.com/office/drawing/2014/main" id="{E1A96AB9-3EBF-407B-9F66-75544945BEAA}"/>
              </a:ext>
            </a:extLst>
          </p:cNvPr>
          <p:cNvSpPr txBox="1"/>
          <p:nvPr/>
        </p:nvSpPr>
        <p:spPr>
          <a:xfrm>
            <a:off x="5509341" y="4986093"/>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74" name="40 Rectángulo">
            <a:extLst>
              <a:ext uri="{FF2B5EF4-FFF2-40B4-BE49-F238E27FC236}">
                <a16:creationId xmlns:a16="http://schemas.microsoft.com/office/drawing/2014/main" id="{B8EAE9CB-60BC-4822-9CC7-6DA8F19FF657}"/>
              </a:ext>
            </a:extLst>
          </p:cNvPr>
          <p:cNvSpPr/>
          <p:nvPr/>
        </p:nvSpPr>
        <p:spPr>
          <a:xfrm>
            <a:off x="3449811" y="2964420"/>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Personal</a:t>
            </a:r>
            <a:endParaRPr lang="es-ES" sz="1050" dirty="0">
              <a:solidFill>
                <a:schemeClr val="bg1"/>
              </a:solidFill>
              <a:latin typeface="Calibri" panose="020F0502020204030204" pitchFamily="34" charset="0"/>
              <a:cs typeface="Calibri" panose="020F0502020204030204" pitchFamily="34" charset="0"/>
            </a:endParaRPr>
          </a:p>
        </p:txBody>
      </p:sp>
      <p:sp>
        <p:nvSpPr>
          <p:cNvPr id="75" name="41 Rectángulo">
            <a:extLst>
              <a:ext uri="{FF2B5EF4-FFF2-40B4-BE49-F238E27FC236}">
                <a16:creationId xmlns:a16="http://schemas.microsoft.com/office/drawing/2014/main" id="{4BDBC7BD-4521-4CB9-BF57-E6AFDC804A0F}"/>
              </a:ext>
            </a:extLst>
          </p:cNvPr>
          <p:cNvSpPr/>
          <p:nvPr/>
        </p:nvSpPr>
        <p:spPr>
          <a:xfrm>
            <a:off x="3449811" y="3255068"/>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Material</a:t>
            </a:r>
            <a:endParaRPr lang="es-ES" sz="1050" dirty="0">
              <a:solidFill>
                <a:schemeClr val="bg1"/>
              </a:solidFill>
              <a:latin typeface="Calibri" panose="020F0502020204030204" pitchFamily="34" charset="0"/>
              <a:cs typeface="Calibri" panose="020F0502020204030204" pitchFamily="34" charset="0"/>
            </a:endParaRPr>
          </a:p>
        </p:txBody>
      </p:sp>
      <p:sp>
        <p:nvSpPr>
          <p:cNvPr id="76" name="42 Rectángulo">
            <a:extLst>
              <a:ext uri="{FF2B5EF4-FFF2-40B4-BE49-F238E27FC236}">
                <a16:creationId xmlns:a16="http://schemas.microsoft.com/office/drawing/2014/main" id="{27031575-FE05-4BF6-AE95-23FFD15DEE1D}"/>
              </a:ext>
            </a:extLst>
          </p:cNvPr>
          <p:cNvSpPr/>
          <p:nvPr/>
        </p:nvSpPr>
        <p:spPr>
          <a:xfrm>
            <a:off x="3449811" y="3562869"/>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Costos de Equipos</a:t>
            </a:r>
            <a:endParaRPr lang="es-ES" sz="1050" dirty="0">
              <a:solidFill>
                <a:schemeClr val="bg1"/>
              </a:solidFill>
              <a:latin typeface="Calibri" panose="020F0502020204030204" pitchFamily="34" charset="0"/>
              <a:cs typeface="Calibri" panose="020F0502020204030204" pitchFamily="34" charset="0"/>
            </a:endParaRPr>
          </a:p>
        </p:txBody>
      </p:sp>
      <p:sp>
        <p:nvSpPr>
          <p:cNvPr id="77" name="43 Rectángulo">
            <a:extLst>
              <a:ext uri="{FF2B5EF4-FFF2-40B4-BE49-F238E27FC236}">
                <a16:creationId xmlns:a16="http://schemas.microsoft.com/office/drawing/2014/main" id="{873B7C1D-8E7A-43D1-A196-1DD90464541F}"/>
              </a:ext>
            </a:extLst>
          </p:cNvPr>
          <p:cNvSpPr/>
          <p:nvPr/>
        </p:nvSpPr>
        <p:spPr>
          <a:xfrm>
            <a:off x="3449811" y="3868352"/>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Otros Costos</a:t>
            </a:r>
            <a:endParaRPr lang="es-ES" sz="1050" dirty="0">
              <a:solidFill>
                <a:schemeClr val="bg1"/>
              </a:solidFill>
              <a:latin typeface="Calibri" panose="020F0502020204030204" pitchFamily="34" charset="0"/>
              <a:cs typeface="Calibri" panose="020F0502020204030204" pitchFamily="34" charset="0"/>
            </a:endParaRPr>
          </a:p>
        </p:txBody>
      </p:sp>
      <p:sp>
        <p:nvSpPr>
          <p:cNvPr id="78" name="44 CuadroTexto">
            <a:extLst>
              <a:ext uri="{FF2B5EF4-FFF2-40B4-BE49-F238E27FC236}">
                <a16:creationId xmlns:a16="http://schemas.microsoft.com/office/drawing/2014/main" id="{49187B5C-88FD-4513-AB2B-8F4611666E6A}"/>
              </a:ext>
            </a:extLst>
          </p:cNvPr>
          <p:cNvSpPr txBox="1"/>
          <p:nvPr/>
        </p:nvSpPr>
        <p:spPr>
          <a:xfrm>
            <a:off x="1350879" y="4330181"/>
            <a:ext cx="3934601" cy="253916"/>
          </a:xfrm>
          <a:prstGeom prst="rect">
            <a:avLst/>
          </a:prstGeom>
          <a:noFill/>
        </p:spPr>
        <p:txBody>
          <a:bodyPr wrap="square" rtlCol="0">
            <a:spAutoFit/>
          </a:bodyPr>
          <a:lstStyle/>
          <a:p>
            <a:pPr algn="r"/>
            <a:r>
              <a:rPr lang="es-PE" sz="1050" b="1" dirty="0">
                <a:solidFill>
                  <a:srgbClr val="EF4539"/>
                </a:solidFill>
                <a:latin typeface="Calibri" panose="020F0502020204030204" pitchFamily="34" charset="0"/>
                <a:cs typeface="Calibri" panose="020F0502020204030204" pitchFamily="34" charset="0"/>
              </a:rPr>
              <a:t>Total Fases</a:t>
            </a:r>
            <a:endParaRPr lang="es-ES" sz="1050" b="1" dirty="0">
              <a:solidFill>
                <a:srgbClr val="EF4539"/>
              </a:solidFill>
              <a:latin typeface="Calibri" panose="020F0502020204030204" pitchFamily="34" charset="0"/>
              <a:cs typeface="Calibri" panose="020F0502020204030204" pitchFamily="34" charset="0"/>
            </a:endParaRPr>
          </a:p>
        </p:txBody>
      </p:sp>
      <p:sp>
        <p:nvSpPr>
          <p:cNvPr id="79" name="45 CuadroTexto">
            <a:extLst>
              <a:ext uri="{FF2B5EF4-FFF2-40B4-BE49-F238E27FC236}">
                <a16:creationId xmlns:a16="http://schemas.microsoft.com/office/drawing/2014/main" id="{7399E251-B2B1-4109-93C9-DF8F288E94E6}"/>
              </a:ext>
            </a:extLst>
          </p:cNvPr>
          <p:cNvSpPr txBox="1"/>
          <p:nvPr/>
        </p:nvSpPr>
        <p:spPr>
          <a:xfrm>
            <a:off x="5509341" y="4307099"/>
            <a:ext cx="835623" cy="276999"/>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80" name="32 CuadroTexto">
            <a:extLst>
              <a:ext uri="{FF2B5EF4-FFF2-40B4-BE49-F238E27FC236}">
                <a16:creationId xmlns:a16="http://schemas.microsoft.com/office/drawing/2014/main" id="{1FD45A5D-B938-4220-BCDB-EE5506A4BDF7}"/>
              </a:ext>
            </a:extLst>
          </p:cNvPr>
          <p:cNvSpPr txBox="1"/>
          <p:nvPr/>
        </p:nvSpPr>
        <p:spPr>
          <a:xfrm>
            <a:off x="4173694" y="2531124"/>
            <a:ext cx="11592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Fase 1</a:t>
            </a:r>
            <a:endParaRPr lang="es-ES" sz="1050" b="1" dirty="0">
              <a:latin typeface="Calibri" panose="020F0502020204030204" pitchFamily="34" charset="0"/>
              <a:cs typeface="Calibri" panose="020F0502020204030204" pitchFamily="34" charset="0"/>
            </a:endParaRPr>
          </a:p>
        </p:txBody>
      </p:sp>
      <p:sp>
        <p:nvSpPr>
          <p:cNvPr id="81" name="32 CuadroTexto">
            <a:extLst>
              <a:ext uri="{FF2B5EF4-FFF2-40B4-BE49-F238E27FC236}">
                <a16:creationId xmlns:a16="http://schemas.microsoft.com/office/drawing/2014/main" id="{1F9F6369-0C22-4446-BD1B-B4536EEC7426}"/>
              </a:ext>
            </a:extLst>
          </p:cNvPr>
          <p:cNvSpPr txBox="1"/>
          <p:nvPr/>
        </p:nvSpPr>
        <p:spPr>
          <a:xfrm>
            <a:off x="4144831" y="4051507"/>
            <a:ext cx="11592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Fase 2</a:t>
            </a:r>
            <a:endParaRPr lang="es-ES" sz="1050" b="1" dirty="0">
              <a:latin typeface="Calibri" panose="020F0502020204030204" pitchFamily="34" charset="0"/>
              <a:cs typeface="Calibri" panose="020F0502020204030204" pitchFamily="34" charset="0"/>
            </a:endParaRPr>
          </a:p>
        </p:txBody>
      </p:sp>
      <p:sp>
        <p:nvSpPr>
          <p:cNvPr id="82" name="CuadroTexto 81">
            <a:extLst>
              <a:ext uri="{FF2B5EF4-FFF2-40B4-BE49-F238E27FC236}">
                <a16:creationId xmlns:a16="http://schemas.microsoft.com/office/drawing/2014/main" id="{26AB429E-A3C2-9065-B606-08CAD28A74D8}"/>
              </a:ext>
            </a:extLst>
          </p:cNvPr>
          <p:cNvSpPr txBox="1"/>
          <p:nvPr/>
        </p:nvSpPr>
        <p:spPr>
          <a:xfrm>
            <a:off x="6675411" y="1426721"/>
            <a:ext cx="2000277" cy="1067671"/>
          </a:xfrm>
          <a:prstGeom prst="rect">
            <a:avLst/>
          </a:prstGeom>
          <a:solidFill>
            <a:schemeClr val="accent5">
              <a:lumMod val="20000"/>
              <a:lumOff val="80000"/>
            </a:schemeClr>
          </a:solidFill>
          <a:ln>
            <a:solidFill>
              <a:schemeClr val="accent5">
                <a:lumMod val="20000"/>
                <a:lumOff val="80000"/>
              </a:schemeClr>
            </a:solidFill>
          </a:ln>
        </p:spPr>
        <p:txBody>
          <a:bodyPr wrap="square" tIns="108000" rtlCol="0">
            <a:noAutofit/>
          </a:bodyPr>
          <a:lstStyle/>
          <a:p>
            <a:r>
              <a:rPr lang="es-MX" sz="1100" dirty="0">
                <a:latin typeface="Calibri" panose="020F0502020204030204" pitchFamily="34" charset="0"/>
                <a:cs typeface="Calibri" panose="020F0502020204030204" pitchFamily="34" charset="0"/>
              </a:rPr>
              <a:t>Durante la planificación del proyecto, se decide las categorías de tipos de recursos que tendrá esta estructura.</a:t>
            </a:r>
          </a:p>
        </p:txBody>
      </p:sp>
      <p:sp>
        <p:nvSpPr>
          <p:cNvPr id="92" name="CuadroTexto 91">
            <a:extLst>
              <a:ext uri="{FF2B5EF4-FFF2-40B4-BE49-F238E27FC236}">
                <a16:creationId xmlns:a16="http://schemas.microsoft.com/office/drawing/2014/main" id="{652077A2-ADCD-555B-902C-102D7F436040}"/>
              </a:ext>
            </a:extLst>
          </p:cNvPr>
          <p:cNvSpPr txBox="1"/>
          <p:nvPr/>
        </p:nvSpPr>
        <p:spPr>
          <a:xfrm>
            <a:off x="6698982" y="2866733"/>
            <a:ext cx="2000277" cy="1115453"/>
          </a:xfrm>
          <a:prstGeom prst="rect">
            <a:avLst/>
          </a:prstGeom>
          <a:solidFill>
            <a:schemeClr val="accent5">
              <a:lumMod val="20000"/>
              <a:lumOff val="80000"/>
            </a:schemeClr>
          </a:solidFill>
          <a:ln>
            <a:solidFill>
              <a:schemeClr val="accent5">
                <a:lumMod val="20000"/>
                <a:lumOff val="80000"/>
              </a:schemeClr>
            </a:solidFill>
          </a:ln>
        </p:spPr>
        <p:txBody>
          <a:bodyPr wrap="square" tIns="108000" rtlCol="0">
            <a:noAutofit/>
          </a:bodyPr>
          <a:lstStyle/>
          <a:p>
            <a:r>
              <a:rPr lang="es-MX" sz="1100" dirty="0">
                <a:latin typeface="Calibri" panose="020F0502020204030204" pitchFamily="34" charset="0"/>
                <a:cs typeface="Calibri" panose="020F0502020204030204" pitchFamily="34" charset="0"/>
              </a:rPr>
              <a:t>Este costo total de las fases debe ser el mismo que se obtuvo sumando los costos de todas las actividades del cronograma del proyecto.</a:t>
            </a:r>
          </a:p>
        </p:txBody>
      </p:sp>
      <p:sp>
        <p:nvSpPr>
          <p:cNvPr id="6" name="Rectangle 5">
            <a:extLst>
              <a:ext uri="{FF2B5EF4-FFF2-40B4-BE49-F238E27FC236}">
                <a16:creationId xmlns:a16="http://schemas.microsoft.com/office/drawing/2014/main" id="{9DFEE50C-0D35-D3E0-C99D-9BCF5F70667B}"/>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ESTRUCTURAS DE PRESUPUESTO</a:t>
            </a:r>
            <a:endParaRPr lang="es-PE" sz="1000" dirty="0">
              <a:solidFill>
                <a:schemeClr val="bg1">
                  <a:lumMod val="65000"/>
                </a:schemeClr>
              </a:solidFill>
              <a:latin typeface="Calibri" charset="0"/>
              <a:cs typeface="Calibri" charset="0"/>
            </a:endParaRPr>
          </a:p>
        </p:txBody>
      </p:sp>
      <p:sp>
        <p:nvSpPr>
          <p:cNvPr id="7" name="CuadroTexto 6">
            <a:extLst>
              <a:ext uri="{FF2B5EF4-FFF2-40B4-BE49-F238E27FC236}">
                <a16:creationId xmlns:a16="http://schemas.microsoft.com/office/drawing/2014/main" id="{2CEE4568-FBE0-CE5E-EAE8-2529E8DA542E}"/>
              </a:ext>
            </a:extLst>
          </p:cNvPr>
          <p:cNvSpPr txBox="1"/>
          <p:nvPr/>
        </p:nvSpPr>
        <p:spPr>
          <a:xfrm>
            <a:off x="503237" y="908247"/>
            <a:ext cx="3563937" cy="307777"/>
          </a:xfrm>
          <a:prstGeom prst="rect">
            <a:avLst/>
          </a:prstGeom>
          <a:solidFill>
            <a:srgbClr val="FDC212"/>
          </a:solidFill>
        </p:spPr>
        <p:txBody>
          <a:bodyPr wrap="square" rtlCol="0">
            <a:spAutoFit/>
          </a:bodyPr>
          <a:lstStyle/>
          <a:p>
            <a:r>
              <a:rPr lang="es-MX" sz="1400" b="1" dirty="0">
                <a:latin typeface="Calibri" panose="020F0502020204030204" pitchFamily="34" charset="0"/>
                <a:cs typeface="Calibri" panose="020F0502020204030204" pitchFamily="34" charset="0"/>
              </a:rPr>
              <a:t>Estructura por Fase y Por Tipo de Recursos</a:t>
            </a:r>
            <a:endParaRPr lang="es-PE" sz="1400" b="1" dirty="0">
              <a:latin typeface="Calibri" panose="020F0502020204030204" pitchFamily="34" charset="0"/>
              <a:cs typeface="Calibri" panose="020F0502020204030204" pitchFamily="34" charset="0"/>
            </a:endParaRPr>
          </a:p>
        </p:txBody>
      </p:sp>
      <p:cxnSp>
        <p:nvCxnSpPr>
          <p:cNvPr id="8" name="Conector angular 7">
            <a:extLst>
              <a:ext uri="{FF2B5EF4-FFF2-40B4-BE49-F238E27FC236}">
                <a16:creationId xmlns:a16="http://schemas.microsoft.com/office/drawing/2014/main" id="{974B5862-93AE-1BEB-6D23-E2069A6C63B4}"/>
              </a:ext>
            </a:extLst>
          </p:cNvPr>
          <p:cNvCxnSpPr>
            <a:cxnSpLocks/>
            <a:stCxn id="92" idx="1"/>
            <a:endCxn id="79" idx="3"/>
          </p:cNvCxnSpPr>
          <p:nvPr/>
        </p:nvCxnSpPr>
        <p:spPr>
          <a:xfrm rot="10800000" flipV="1">
            <a:off x="6344964" y="3424459"/>
            <a:ext cx="354018" cy="1021139"/>
          </a:xfrm>
          <a:prstGeom prst="bentConnector3">
            <a:avLst>
              <a:gd name="adj1" fmla="val 50000"/>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angular 11">
            <a:extLst>
              <a:ext uri="{FF2B5EF4-FFF2-40B4-BE49-F238E27FC236}">
                <a16:creationId xmlns:a16="http://schemas.microsoft.com/office/drawing/2014/main" id="{B0C37A81-EB3C-E87E-2BEB-8A0050EBF29E}"/>
              </a:ext>
            </a:extLst>
          </p:cNvPr>
          <p:cNvCxnSpPr>
            <a:cxnSpLocks/>
            <a:stCxn id="82" idx="0"/>
            <a:endCxn id="17" idx="0"/>
          </p:cNvCxnSpPr>
          <p:nvPr/>
        </p:nvCxnSpPr>
        <p:spPr>
          <a:xfrm rot="16200000" flipH="1" flipV="1">
            <a:off x="6008229" y="-240599"/>
            <a:ext cx="1" cy="3334640"/>
          </a:xfrm>
          <a:prstGeom prst="bentConnector3">
            <a:avLst>
              <a:gd name="adj1" fmla="val -22860000000"/>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48331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2 Rectángulo">
            <a:extLst>
              <a:ext uri="{FF2B5EF4-FFF2-40B4-BE49-F238E27FC236}">
                <a16:creationId xmlns:a16="http://schemas.microsoft.com/office/drawing/2014/main" id="{AE2AF45C-F633-4FE5-8D2A-89B54EAC18EB}"/>
              </a:ext>
            </a:extLst>
          </p:cNvPr>
          <p:cNvSpPr/>
          <p:nvPr/>
        </p:nvSpPr>
        <p:spPr>
          <a:xfrm>
            <a:off x="1467825" y="1575306"/>
            <a:ext cx="486054" cy="3527577"/>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s-PE" sz="2700" dirty="0">
                <a:solidFill>
                  <a:schemeClr val="bg1"/>
                </a:solidFill>
                <a:latin typeface="Calibri" panose="020F0502020204030204" pitchFamily="34" charset="0"/>
                <a:cs typeface="Calibri" panose="020F0502020204030204" pitchFamily="34" charset="0"/>
              </a:rPr>
              <a:t>Proyecto</a:t>
            </a:r>
            <a:endParaRPr lang="es-ES" sz="2700" dirty="0">
              <a:solidFill>
                <a:schemeClr val="bg1"/>
              </a:solidFill>
              <a:latin typeface="Calibri" panose="020F0502020204030204" pitchFamily="34" charset="0"/>
              <a:cs typeface="Calibri" panose="020F0502020204030204" pitchFamily="34" charset="0"/>
            </a:endParaRPr>
          </a:p>
        </p:txBody>
      </p:sp>
      <p:sp>
        <p:nvSpPr>
          <p:cNvPr id="7" name="6 Rectángulo">
            <a:extLst>
              <a:ext uri="{FF2B5EF4-FFF2-40B4-BE49-F238E27FC236}">
                <a16:creationId xmlns:a16="http://schemas.microsoft.com/office/drawing/2014/main" id="{22F8E70E-64D5-470E-B504-0128476DB150}"/>
              </a:ext>
            </a:extLst>
          </p:cNvPr>
          <p:cNvSpPr/>
          <p:nvPr/>
        </p:nvSpPr>
        <p:spPr>
          <a:xfrm>
            <a:off x="2439933" y="1575305"/>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1</a:t>
            </a:r>
            <a:endParaRPr lang="es-ES" sz="1050" dirty="0">
              <a:solidFill>
                <a:schemeClr val="bg1"/>
              </a:solidFill>
              <a:latin typeface="Calibri" panose="020F0502020204030204" pitchFamily="34" charset="0"/>
              <a:cs typeface="Calibri" panose="020F0502020204030204" pitchFamily="34" charset="0"/>
            </a:endParaRPr>
          </a:p>
        </p:txBody>
      </p:sp>
      <p:sp>
        <p:nvSpPr>
          <p:cNvPr id="8" name="7 Rectángulo">
            <a:extLst>
              <a:ext uri="{FF2B5EF4-FFF2-40B4-BE49-F238E27FC236}">
                <a16:creationId xmlns:a16="http://schemas.microsoft.com/office/drawing/2014/main" id="{594C8604-797D-4D2D-AD2D-27480D3DB165}"/>
              </a:ext>
            </a:extLst>
          </p:cNvPr>
          <p:cNvSpPr/>
          <p:nvPr/>
        </p:nvSpPr>
        <p:spPr>
          <a:xfrm>
            <a:off x="2439933" y="1865953"/>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2</a:t>
            </a:r>
            <a:endParaRPr lang="es-ES" sz="1050" dirty="0">
              <a:solidFill>
                <a:schemeClr val="bg1"/>
              </a:solidFill>
              <a:latin typeface="Calibri" panose="020F0502020204030204" pitchFamily="34" charset="0"/>
              <a:cs typeface="Calibri" panose="020F0502020204030204" pitchFamily="34" charset="0"/>
            </a:endParaRPr>
          </a:p>
        </p:txBody>
      </p:sp>
      <p:sp>
        <p:nvSpPr>
          <p:cNvPr id="9" name="8 Rectángulo">
            <a:extLst>
              <a:ext uri="{FF2B5EF4-FFF2-40B4-BE49-F238E27FC236}">
                <a16:creationId xmlns:a16="http://schemas.microsoft.com/office/drawing/2014/main" id="{3B4146DC-E0EC-458F-B3C3-E68B3891512E}"/>
              </a:ext>
            </a:extLst>
          </p:cNvPr>
          <p:cNvSpPr/>
          <p:nvPr/>
        </p:nvSpPr>
        <p:spPr>
          <a:xfrm>
            <a:off x="2439933" y="2173754"/>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3</a:t>
            </a:r>
            <a:endParaRPr lang="es-ES" sz="1050" dirty="0">
              <a:solidFill>
                <a:schemeClr val="bg1"/>
              </a:solidFill>
              <a:latin typeface="Calibri" panose="020F0502020204030204" pitchFamily="34" charset="0"/>
              <a:cs typeface="Calibri" panose="020F0502020204030204" pitchFamily="34" charset="0"/>
            </a:endParaRPr>
          </a:p>
        </p:txBody>
      </p:sp>
      <p:sp>
        <p:nvSpPr>
          <p:cNvPr id="10" name="9 Rectángulo">
            <a:extLst>
              <a:ext uri="{FF2B5EF4-FFF2-40B4-BE49-F238E27FC236}">
                <a16:creationId xmlns:a16="http://schemas.microsoft.com/office/drawing/2014/main" id="{CA201E56-BFFE-416B-8B49-F63A0F261DDC}"/>
              </a:ext>
            </a:extLst>
          </p:cNvPr>
          <p:cNvSpPr/>
          <p:nvPr/>
        </p:nvSpPr>
        <p:spPr>
          <a:xfrm>
            <a:off x="2439933" y="2479237"/>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4</a:t>
            </a:r>
            <a:endParaRPr lang="es-ES" sz="1050" dirty="0">
              <a:solidFill>
                <a:schemeClr val="bg1"/>
              </a:solidFill>
              <a:latin typeface="Calibri" panose="020F0502020204030204" pitchFamily="34" charset="0"/>
              <a:cs typeface="Calibri" panose="020F0502020204030204" pitchFamily="34" charset="0"/>
            </a:endParaRPr>
          </a:p>
        </p:txBody>
      </p:sp>
      <p:sp>
        <p:nvSpPr>
          <p:cNvPr id="11" name="16 CuadroTexto">
            <a:extLst>
              <a:ext uri="{FF2B5EF4-FFF2-40B4-BE49-F238E27FC236}">
                <a16:creationId xmlns:a16="http://schemas.microsoft.com/office/drawing/2014/main" id="{08EE8B9E-A177-4DDF-9564-4619E0FE540A}"/>
              </a:ext>
            </a:extLst>
          </p:cNvPr>
          <p:cNvSpPr txBox="1"/>
          <p:nvPr/>
        </p:nvSpPr>
        <p:spPr>
          <a:xfrm>
            <a:off x="4384149" y="1546328"/>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12" name="17 CuadroTexto">
            <a:extLst>
              <a:ext uri="{FF2B5EF4-FFF2-40B4-BE49-F238E27FC236}">
                <a16:creationId xmlns:a16="http://schemas.microsoft.com/office/drawing/2014/main" id="{AE325BDB-5EE6-4653-B77D-CDD6EE7873CF}"/>
              </a:ext>
            </a:extLst>
          </p:cNvPr>
          <p:cNvSpPr txBox="1"/>
          <p:nvPr/>
        </p:nvSpPr>
        <p:spPr>
          <a:xfrm>
            <a:off x="4384149" y="1816358"/>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13" name="18 CuadroTexto">
            <a:extLst>
              <a:ext uri="{FF2B5EF4-FFF2-40B4-BE49-F238E27FC236}">
                <a16:creationId xmlns:a16="http://schemas.microsoft.com/office/drawing/2014/main" id="{09FA5A81-F560-47A3-99AA-F47B8216BDE1}"/>
              </a:ext>
            </a:extLst>
          </p:cNvPr>
          <p:cNvSpPr txBox="1"/>
          <p:nvPr/>
        </p:nvSpPr>
        <p:spPr>
          <a:xfrm>
            <a:off x="4384149" y="2133425"/>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14" name="22 CuadroTexto">
            <a:extLst>
              <a:ext uri="{FF2B5EF4-FFF2-40B4-BE49-F238E27FC236}">
                <a16:creationId xmlns:a16="http://schemas.microsoft.com/office/drawing/2014/main" id="{CF484520-923B-4E86-BAD1-422D7E7BDA07}"/>
              </a:ext>
            </a:extLst>
          </p:cNvPr>
          <p:cNvSpPr txBox="1"/>
          <p:nvPr/>
        </p:nvSpPr>
        <p:spPr>
          <a:xfrm>
            <a:off x="4384149" y="2464430"/>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15" name="26 CuadroTexto">
            <a:extLst>
              <a:ext uri="{FF2B5EF4-FFF2-40B4-BE49-F238E27FC236}">
                <a16:creationId xmlns:a16="http://schemas.microsoft.com/office/drawing/2014/main" id="{AF4B3F7E-4AFA-46F4-A05D-66497AAC6E08}"/>
              </a:ext>
            </a:extLst>
          </p:cNvPr>
          <p:cNvSpPr txBox="1"/>
          <p:nvPr/>
        </p:nvSpPr>
        <p:spPr>
          <a:xfrm>
            <a:off x="4384149" y="2734460"/>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16" name="27 CuadroTexto">
            <a:extLst>
              <a:ext uri="{FF2B5EF4-FFF2-40B4-BE49-F238E27FC236}">
                <a16:creationId xmlns:a16="http://schemas.microsoft.com/office/drawing/2014/main" id="{18C486E2-B703-4EE9-9EC8-79FA6712D553}"/>
              </a:ext>
            </a:extLst>
          </p:cNvPr>
          <p:cNvSpPr txBox="1"/>
          <p:nvPr/>
        </p:nvSpPr>
        <p:spPr>
          <a:xfrm>
            <a:off x="4384149" y="3051527"/>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0" name="28 CuadroTexto">
            <a:extLst>
              <a:ext uri="{FF2B5EF4-FFF2-40B4-BE49-F238E27FC236}">
                <a16:creationId xmlns:a16="http://schemas.microsoft.com/office/drawing/2014/main" id="{3A1BEC86-9B4D-424A-BDB6-0A0A27E1D61A}"/>
              </a:ext>
            </a:extLst>
          </p:cNvPr>
          <p:cNvSpPr txBox="1"/>
          <p:nvPr/>
        </p:nvSpPr>
        <p:spPr>
          <a:xfrm>
            <a:off x="4384149" y="3375563"/>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21" name="29 CuadroTexto">
            <a:extLst>
              <a:ext uri="{FF2B5EF4-FFF2-40B4-BE49-F238E27FC236}">
                <a16:creationId xmlns:a16="http://schemas.microsoft.com/office/drawing/2014/main" id="{A3B71F46-1F25-4CBC-8A42-1EA85109930A}"/>
              </a:ext>
            </a:extLst>
          </p:cNvPr>
          <p:cNvSpPr txBox="1"/>
          <p:nvPr/>
        </p:nvSpPr>
        <p:spPr>
          <a:xfrm>
            <a:off x="4384149" y="3645593"/>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cxnSp>
        <p:nvCxnSpPr>
          <p:cNvPr id="22" name="30 Conector recto">
            <a:extLst>
              <a:ext uri="{FF2B5EF4-FFF2-40B4-BE49-F238E27FC236}">
                <a16:creationId xmlns:a16="http://schemas.microsoft.com/office/drawing/2014/main" id="{05A324A5-FE81-4EC9-9568-9BF73368DF75}"/>
              </a:ext>
            </a:extLst>
          </p:cNvPr>
          <p:cNvCxnSpPr/>
          <p:nvPr/>
        </p:nvCxnSpPr>
        <p:spPr>
          <a:xfrm>
            <a:off x="5302251" y="3963973"/>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23" name="31 CuadroTexto">
            <a:extLst>
              <a:ext uri="{FF2B5EF4-FFF2-40B4-BE49-F238E27FC236}">
                <a16:creationId xmlns:a16="http://schemas.microsoft.com/office/drawing/2014/main" id="{683E432F-4D58-487F-B89C-3E8666C74E11}"/>
              </a:ext>
            </a:extLst>
          </p:cNvPr>
          <p:cNvSpPr txBox="1"/>
          <p:nvPr/>
        </p:nvSpPr>
        <p:spPr>
          <a:xfrm>
            <a:off x="5410263" y="3953514"/>
            <a:ext cx="835623" cy="276999"/>
          </a:xfrm>
          <a:prstGeom prst="rect">
            <a:avLst/>
          </a:prstGeom>
          <a:noFill/>
        </p:spPr>
        <p:txBody>
          <a:bodyPr wrap="square" rtlCol="0">
            <a:spAutoFit/>
          </a:bodyPr>
          <a:lstStyle/>
          <a:p>
            <a:pPr algn="ctr"/>
            <a:r>
              <a:rPr lang="es-PE" sz="1200" b="1" dirty="0">
                <a:solidFill>
                  <a:srgbClr val="00B1C2"/>
                </a:solidFill>
                <a:latin typeface="Calibri" panose="020F0502020204030204" pitchFamily="34" charset="0"/>
                <a:cs typeface="Calibri" panose="020F0502020204030204" pitchFamily="34" charset="0"/>
              </a:rPr>
              <a:t>$$$</a:t>
            </a:r>
            <a:endParaRPr lang="es-ES" sz="1200" b="1" dirty="0">
              <a:solidFill>
                <a:srgbClr val="00B1C2"/>
              </a:solidFill>
              <a:latin typeface="Calibri" panose="020F0502020204030204" pitchFamily="34" charset="0"/>
              <a:cs typeface="Calibri" panose="020F0502020204030204" pitchFamily="34" charset="0"/>
            </a:endParaRPr>
          </a:p>
        </p:txBody>
      </p:sp>
      <p:sp>
        <p:nvSpPr>
          <p:cNvPr id="24" name="32 CuadroTexto">
            <a:extLst>
              <a:ext uri="{FF2B5EF4-FFF2-40B4-BE49-F238E27FC236}">
                <a16:creationId xmlns:a16="http://schemas.microsoft.com/office/drawing/2014/main" id="{60CA87E3-587F-4B32-82C3-8862F08B3062}"/>
              </a:ext>
            </a:extLst>
          </p:cNvPr>
          <p:cNvSpPr txBox="1"/>
          <p:nvPr/>
        </p:nvSpPr>
        <p:spPr>
          <a:xfrm>
            <a:off x="2137282" y="4285595"/>
            <a:ext cx="21388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Reserva de Contingencias</a:t>
            </a:r>
            <a:endParaRPr lang="es-ES" sz="1050" b="1" dirty="0">
              <a:latin typeface="Calibri" panose="020F0502020204030204" pitchFamily="34" charset="0"/>
              <a:cs typeface="Calibri" panose="020F0502020204030204" pitchFamily="34" charset="0"/>
            </a:endParaRPr>
          </a:p>
        </p:txBody>
      </p:sp>
      <p:sp>
        <p:nvSpPr>
          <p:cNvPr id="25" name="33 CuadroTexto">
            <a:extLst>
              <a:ext uri="{FF2B5EF4-FFF2-40B4-BE49-F238E27FC236}">
                <a16:creationId xmlns:a16="http://schemas.microsoft.com/office/drawing/2014/main" id="{39B8C6BE-D66A-4D34-9988-04D29E9A7F30}"/>
              </a:ext>
            </a:extLst>
          </p:cNvPr>
          <p:cNvSpPr txBox="1"/>
          <p:nvPr/>
        </p:nvSpPr>
        <p:spPr>
          <a:xfrm>
            <a:off x="2137282" y="4570434"/>
            <a:ext cx="21388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Reserva de Gestión</a:t>
            </a:r>
            <a:endParaRPr lang="es-ES" sz="1050" b="1" dirty="0">
              <a:latin typeface="Calibri" panose="020F0502020204030204" pitchFamily="34" charset="0"/>
              <a:cs typeface="Calibri" panose="020F0502020204030204" pitchFamily="34" charset="0"/>
            </a:endParaRPr>
          </a:p>
        </p:txBody>
      </p:sp>
      <p:sp>
        <p:nvSpPr>
          <p:cNvPr id="26" name="34 CuadroTexto">
            <a:extLst>
              <a:ext uri="{FF2B5EF4-FFF2-40B4-BE49-F238E27FC236}">
                <a16:creationId xmlns:a16="http://schemas.microsoft.com/office/drawing/2014/main" id="{276BA6DE-AB12-46ED-AA29-FE865F1CF063}"/>
              </a:ext>
            </a:extLst>
          </p:cNvPr>
          <p:cNvSpPr txBox="1"/>
          <p:nvPr/>
        </p:nvSpPr>
        <p:spPr>
          <a:xfrm>
            <a:off x="5410263" y="4547580"/>
            <a:ext cx="835623" cy="276999"/>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27" name="37 CuadroTexto">
            <a:extLst>
              <a:ext uri="{FF2B5EF4-FFF2-40B4-BE49-F238E27FC236}">
                <a16:creationId xmlns:a16="http://schemas.microsoft.com/office/drawing/2014/main" id="{463B0CA8-0742-473D-98C8-AE0FA41994B8}"/>
              </a:ext>
            </a:extLst>
          </p:cNvPr>
          <p:cNvSpPr txBox="1"/>
          <p:nvPr/>
        </p:nvSpPr>
        <p:spPr>
          <a:xfrm>
            <a:off x="2137282" y="4871386"/>
            <a:ext cx="21388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Presupuesto del Proyecto</a:t>
            </a:r>
            <a:endParaRPr lang="es-ES" sz="1050" b="1" dirty="0">
              <a:latin typeface="Calibri" panose="020F0502020204030204" pitchFamily="34" charset="0"/>
              <a:cs typeface="Calibri" panose="020F0502020204030204" pitchFamily="34" charset="0"/>
            </a:endParaRPr>
          </a:p>
        </p:txBody>
      </p:sp>
      <p:cxnSp>
        <p:nvCxnSpPr>
          <p:cNvPr id="28" name="38 Conector recto">
            <a:extLst>
              <a:ext uri="{FF2B5EF4-FFF2-40B4-BE49-F238E27FC236}">
                <a16:creationId xmlns:a16="http://schemas.microsoft.com/office/drawing/2014/main" id="{36FC2F29-C492-48E1-B92E-3DA5A28D8C97}"/>
              </a:ext>
            </a:extLst>
          </p:cNvPr>
          <p:cNvCxnSpPr/>
          <p:nvPr/>
        </p:nvCxnSpPr>
        <p:spPr>
          <a:xfrm>
            <a:off x="5302251" y="4909507"/>
            <a:ext cx="1026114" cy="0"/>
          </a:xfrm>
          <a:prstGeom prst="line">
            <a:avLst/>
          </a:prstGeom>
          <a:ln w="38100">
            <a:solidFill>
              <a:srgbClr val="EF4539"/>
            </a:solidFill>
          </a:ln>
        </p:spPr>
        <p:style>
          <a:lnRef idx="1">
            <a:schemeClr val="accent1"/>
          </a:lnRef>
          <a:fillRef idx="0">
            <a:schemeClr val="accent1"/>
          </a:fillRef>
          <a:effectRef idx="0">
            <a:schemeClr val="accent1"/>
          </a:effectRef>
          <a:fontRef idx="minor">
            <a:schemeClr val="tx1"/>
          </a:fontRef>
        </p:style>
      </p:cxnSp>
      <p:sp>
        <p:nvSpPr>
          <p:cNvPr id="29" name="39 CuadroTexto">
            <a:extLst>
              <a:ext uri="{FF2B5EF4-FFF2-40B4-BE49-F238E27FC236}">
                <a16:creationId xmlns:a16="http://schemas.microsoft.com/office/drawing/2014/main" id="{F13CC28E-03DD-4E74-BF64-CDBA482FBE68}"/>
              </a:ext>
            </a:extLst>
          </p:cNvPr>
          <p:cNvSpPr txBox="1"/>
          <p:nvPr/>
        </p:nvSpPr>
        <p:spPr>
          <a:xfrm>
            <a:off x="5410263" y="4925622"/>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46" name="40 Rectángulo">
            <a:extLst>
              <a:ext uri="{FF2B5EF4-FFF2-40B4-BE49-F238E27FC236}">
                <a16:creationId xmlns:a16="http://schemas.microsoft.com/office/drawing/2014/main" id="{8B200357-6B70-4B5D-86D3-9196DFBF652F}"/>
              </a:ext>
            </a:extLst>
          </p:cNvPr>
          <p:cNvSpPr/>
          <p:nvPr/>
        </p:nvSpPr>
        <p:spPr>
          <a:xfrm>
            <a:off x="2439933" y="2765381"/>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5</a:t>
            </a:r>
            <a:endParaRPr lang="es-ES" sz="1050" dirty="0">
              <a:solidFill>
                <a:schemeClr val="bg1"/>
              </a:solidFill>
              <a:latin typeface="Calibri" panose="020F0502020204030204" pitchFamily="34" charset="0"/>
              <a:cs typeface="Calibri" panose="020F0502020204030204" pitchFamily="34" charset="0"/>
            </a:endParaRPr>
          </a:p>
        </p:txBody>
      </p:sp>
      <p:sp>
        <p:nvSpPr>
          <p:cNvPr id="47" name="41 Rectángulo">
            <a:extLst>
              <a:ext uri="{FF2B5EF4-FFF2-40B4-BE49-F238E27FC236}">
                <a16:creationId xmlns:a16="http://schemas.microsoft.com/office/drawing/2014/main" id="{0045E779-9BDD-4706-B704-129D5EDE13E0}"/>
              </a:ext>
            </a:extLst>
          </p:cNvPr>
          <p:cNvSpPr/>
          <p:nvPr/>
        </p:nvSpPr>
        <p:spPr>
          <a:xfrm>
            <a:off x="2439933" y="3056029"/>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6</a:t>
            </a:r>
            <a:endParaRPr lang="es-ES" sz="1050" dirty="0">
              <a:solidFill>
                <a:schemeClr val="bg1"/>
              </a:solidFill>
              <a:latin typeface="Calibri" panose="020F0502020204030204" pitchFamily="34" charset="0"/>
              <a:cs typeface="Calibri" panose="020F0502020204030204" pitchFamily="34" charset="0"/>
            </a:endParaRPr>
          </a:p>
        </p:txBody>
      </p:sp>
      <p:sp>
        <p:nvSpPr>
          <p:cNvPr id="48" name="42 Rectángulo">
            <a:extLst>
              <a:ext uri="{FF2B5EF4-FFF2-40B4-BE49-F238E27FC236}">
                <a16:creationId xmlns:a16="http://schemas.microsoft.com/office/drawing/2014/main" id="{691232B7-180B-48AB-96B5-04AC4C146A13}"/>
              </a:ext>
            </a:extLst>
          </p:cNvPr>
          <p:cNvSpPr/>
          <p:nvPr/>
        </p:nvSpPr>
        <p:spPr>
          <a:xfrm>
            <a:off x="2439933" y="3363830"/>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7</a:t>
            </a:r>
            <a:endParaRPr lang="es-ES" sz="1050" dirty="0">
              <a:solidFill>
                <a:schemeClr val="bg1"/>
              </a:solidFill>
              <a:latin typeface="Calibri" panose="020F0502020204030204" pitchFamily="34" charset="0"/>
              <a:cs typeface="Calibri" panose="020F0502020204030204" pitchFamily="34" charset="0"/>
            </a:endParaRPr>
          </a:p>
        </p:txBody>
      </p:sp>
      <p:sp>
        <p:nvSpPr>
          <p:cNvPr id="49" name="43 Rectángulo">
            <a:extLst>
              <a:ext uri="{FF2B5EF4-FFF2-40B4-BE49-F238E27FC236}">
                <a16:creationId xmlns:a16="http://schemas.microsoft.com/office/drawing/2014/main" id="{92BD32C4-B320-40D0-8BED-21473DC2B99B}"/>
              </a:ext>
            </a:extLst>
          </p:cNvPr>
          <p:cNvSpPr/>
          <p:nvPr/>
        </p:nvSpPr>
        <p:spPr>
          <a:xfrm>
            <a:off x="2439933" y="3669313"/>
            <a:ext cx="1782198" cy="197351"/>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050" dirty="0">
                <a:solidFill>
                  <a:schemeClr val="bg1"/>
                </a:solidFill>
                <a:latin typeface="Calibri" panose="020F0502020204030204" pitchFamily="34" charset="0"/>
                <a:cs typeface="Calibri" panose="020F0502020204030204" pitchFamily="34" charset="0"/>
              </a:rPr>
              <a:t>Semana 8</a:t>
            </a:r>
            <a:endParaRPr lang="es-ES" sz="1050" dirty="0">
              <a:solidFill>
                <a:schemeClr val="bg1"/>
              </a:solidFill>
              <a:latin typeface="Calibri" panose="020F0502020204030204" pitchFamily="34" charset="0"/>
              <a:cs typeface="Calibri" panose="020F0502020204030204" pitchFamily="34" charset="0"/>
            </a:endParaRPr>
          </a:p>
        </p:txBody>
      </p:sp>
      <p:sp>
        <p:nvSpPr>
          <p:cNvPr id="50" name="44 CuadroTexto">
            <a:extLst>
              <a:ext uri="{FF2B5EF4-FFF2-40B4-BE49-F238E27FC236}">
                <a16:creationId xmlns:a16="http://schemas.microsoft.com/office/drawing/2014/main" id="{13008A02-C94E-4FE0-865D-7ACCCB9051CE}"/>
              </a:ext>
            </a:extLst>
          </p:cNvPr>
          <p:cNvSpPr txBox="1"/>
          <p:nvPr/>
        </p:nvSpPr>
        <p:spPr>
          <a:xfrm>
            <a:off x="2137282" y="3947873"/>
            <a:ext cx="2138855" cy="253916"/>
          </a:xfrm>
          <a:prstGeom prst="rect">
            <a:avLst/>
          </a:prstGeom>
          <a:noFill/>
        </p:spPr>
        <p:txBody>
          <a:bodyPr wrap="square" rtlCol="0">
            <a:spAutoFit/>
          </a:bodyPr>
          <a:lstStyle/>
          <a:p>
            <a:pPr algn="r"/>
            <a:r>
              <a:rPr lang="es-PE" sz="1050" b="1" dirty="0">
                <a:latin typeface="Calibri" panose="020F0502020204030204" pitchFamily="34" charset="0"/>
                <a:cs typeface="Calibri" panose="020F0502020204030204" pitchFamily="34" charset="0"/>
              </a:rPr>
              <a:t>Total Semanas</a:t>
            </a:r>
            <a:endParaRPr lang="es-ES" sz="1050" b="1" dirty="0">
              <a:latin typeface="Calibri" panose="020F0502020204030204" pitchFamily="34" charset="0"/>
              <a:cs typeface="Calibri" panose="020F0502020204030204" pitchFamily="34" charset="0"/>
            </a:endParaRPr>
          </a:p>
        </p:txBody>
      </p:sp>
      <p:sp>
        <p:nvSpPr>
          <p:cNvPr id="51" name="45 CuadroTexto">
            <a:extLst>
              <a:ext uri="{FF2B5EF4-FFF2-40B4-BE49-F238E27FC236}">
                <a16:creationId xmlns:a16="http://schemas.microsoft.com/office/drawing/2014/main" id="{7561B0CB-0C08-467A-8B77-883490563337}"/>
              </a:ext>
            </a:extLst>
          </p:cNvPr>
          <p:cNvSpPr txBox="1"/>
          <p:nvPr/>
        </p:nvSpPr>
        <p:spPr>
          <a:xfrm>
            <a:off x="5410263" y="4246628"/>
            <a:ext cx="835623" cy="276999"/>
          </a:xfrm>
          <a:prstGeom prst="rect">
            <a:avLst/>
          </a:prstGeom>
          <a:noFill/>
        </p:spPr>
        <p:txBody>
          <a:bodyPr wrap="square" rtlCol="0">
            <a:spAutoFit/>
          </a:bodyPr>
          <a:lstStyle/>
          <a:p>
            <a:pPr algn="ctr"/>
            <a:r>
              <a:rPr lang="es-PE" sz="1200" b="1" dirty="0">
                <a:solidFill>
                  <a:srgbClr val="EF4539"/>
                </a:solidFill>
                <a:latin typeface="Calibri" panose="020F0502020204030204" pitchFamily="34" charset="0"/>
                <a:cs typeface="Calibri" panose="020F0502020204030204" pitchFamily="34" charset="0"/>
              </a:rPr>
              <a:t>$$$</a:t>
            </a:r>
            <a:endParaRPr lang="es-ES" sz="1200" b="1" dirty="0">
              <a:solidFill>
                <a:srgbClr val="EF4539"/>
              </a:solidFill>
              <a:latin typeface="Calibri" panose="020F0502020204030204" pitchFamily="34" charset="0"/>
              <a:cs typeface="Calibri" panose="020F0502020204030204" pitchFamily="34" charset="0"/>
            </a:endParaRPr>
          </a:p>
        </p:txBody>
      </p:sp>
      <p:sp>
        <p:nvSpPr>
          <p:cNvPr id="52" name="36 Rectángulo">
            <a:extLst>
              <a:ext uri="{FF2B5EF4-FFF2-40B4-BE49-F238E27FC236}">
                <a16:creationId xmlns:a16="http://schemas.microsoft.com/office/drawing/2014/main" id="{44A8C9EE-8DD0-4B57-80AF-E9FCF1CA0330}"/>
              </a:ext>
            </a:extLst>
          </p:cNvPr>
          <p:cNvSpPr/>
          <p:nvPr/>
        </p:nvSpPr>
        <p:spPr>
          <a:xfrm>
            <a:off x="4342909" y="1276068"/>
            <a:ext cx="918102" cy="270693"/>
          </a:xfrm>
          <a:prstGeom prst="rect">
            <a:avLst/>
          </a:prstGeom>
          <a:solidFill>
            <a:srgbClr val="D81B86"/>
          </a:solidFill>
          <a:ln>
            <a:solidFill>
              <a:srgbClr val="D81B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900" dirty="0">
                <a:solidFill>
                  <a:schemeClr val="bg1"/>
                </a:solidFill>
                <a:latin typeface="Calibri" panose="020F0502020204030204" pitchFamily="34" charset="0"/>
                <a:cs typeface="Calibri" panose="020F0502020204030204" pitchFamily="34" charset="0"/>
              </a:rPr>
              <a:t>Costo x Semana</a:t>
            </a:r>
            <a:endParaRPr lang="es-ES" sz="900" dirty="0">
              <a:solidFill>
                <a:schemeClr val="bg1"/>
              </a:solidFill>
              <a:latin typeface="Calibri" panose="020F0502020204030204" pitchFamily="34" charset="0"/>
              <a:cs typeface="Calibri" panose="020F0502020204030204" pitchFamily="34" charset="0"/>
            </a:endParaRPr>
          </a:p>
        </p:txBody>
      </p:sp>
      <p:sp>
        <p:nvSpPr>
          <p:cNvPr id="53" name="46 Rectángulo">
            <a:extLst>
              <a:ext uri="{FF2B5EF4-FFF2-40B4-BE49-F238E27FC236}">
                <a16:creationId xmlns:a16="http://schemas.microsoft.com/office/drawing/2014/main" id="{096861D3-2052-44CD-B80A-370A686ADE10}"/>
              </a:ext>
            </a:extLst>
          </p:cNvPr>
          <p:cNvSpPr/>
          <p:nvPr/>
        </p:nvSpPr>
        <p:spPr>
          <a:xfrm>
            <a:off x="5391691" y="1276068"/>
            <a:ext cx="918102" cy="270693"/>
          </a:xfrm>
          <a:prstGeom prst="rect">
            <a:avLst/>
          </a:prstGeom>
          <a:solidFill>
            <a:srgbClr val="D81B86"/>
          </a:solidFill>
          <a:ln>
            <a:solidFill>
              <a:srgbClr val="D81B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900" dirty="0">
                <a:solidFill>
                  <a:schemeClr val="bg1"/>
                </a:solidFill>
                <a:latin typeface="Calibri" panose="020F0502020204030204" pitchFamily="34" charset="0"/>
                <a:cs typeface="Calibri" panose="020F0502020204030204" pitchFamily="34" charset="0"/>
              </a:rPr>
              <a:t>Costo Acumulado</a:t>
            </a:r>
            <a:endParaRPr lang="es-ES" sz="900" dirty="0">
              <a:solidFill>
                <a:schemeClr val="bg1"/>
              </a:solidFill>
              <a:latin typeface="Calibri" panose="020F0502020204030204" pitchFamily="34" charset="0"/>
              <a:cs typeface="Calibri" panose="020F0502020204030204" pitchFamily="34" charset="0"/>
            </a:endParaRPr>
          </a:p>
        </p:txBody>
      </p:sp>
      <p:sp>
        <p:nvSpPr>
          <p:cNvPr id="54" name="47 CuadroTexto">
            <a:extLst>
              <a:ext uri="{FF2B5EF4-FFF2-40B4-BE49-F238E27FC236}">
                <a16:creationId xmlns:a16="http://schemas.microsoft.com/office/drawing/2014/main" id="{F3925A9F-CCBF-4B81-ABFD-4DB64BFEC398}"/>
              </a:ext>
            </a:extLst>
          </p:cNvPr>
          <p:cNvSpPr txBox="1"/>
          <p:nvPr/>
        </p:nvSpPr>
        <p:spPr>
          <a:xfrm>
            <a:off x="5410263" y="1546761"/>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5" name="48 CuadroTexto">
            <a:extLst>
              <a:ext uri="{FF2B5EF4-FFF2-40B4-BE49-F238E27FC236}">
                <a16:creationId xmlns:a16="http://schemas.microsoft.com/office/drawing/2014/main" id="{6A8FEF12-0317-4986-9DD2-90135881FCDA}"/>
              </a:ext>
            </a:extLst>
          </p:cNvPr>
          <p:cNvSpPr txBox="1"/>
          <p:nvPr/>
        </p:nvSpPr>
        <p:spPr>
          <a:xfrm>
            <a:off x="5410263" y="1816791"/>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6" name="49 CuadroTexto">
            <a:extLst>
              <a:ext uri="{FF2B5EF4-FFF2-40B4-BE49-F238E27FC236}">
                <a16:creationId xmlns:a16="http://schemas.microsoft.com/office/drawing/2014/main" id="{B7CCE34D-9211-4991-B15C-2BDFCBEC09AD}"/>
              </a:ext>
            </a:extLst>
          </p:cNvPr>
          <p:cNvSpPr txBox="1"/>
          <p:nvPr/>
        </p:nvSpPr>
        <p:spPr>
          <a:xfrm>
            <a:off x="5410263" y="2133858"/>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7" name="50 CuadroTexto">
            <a:extLst>
              <a:ext uri="{FF2B5EF4-FFF2-40B4-BE49-F238E27FC236}">
                <a16:creationId xmlns:a16="http://schemas.microsoft.com/office/drawing/2014/main" id="{A0A977EA-4270-423A-A508-671BFB5661C1}"/>
              </a:ext>
            </a:extLst>
          </p:cNvPr>
          <p:cNvSpPr txBox="1"/>
          <p:nvPr/>
        </p:nvSpPr>
        <p:spPr>
          <a:xfrm>
            <a:off x="5410263" y="2464863"/>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8" name="51 CuadroTexto">
            <a:extLst>
              <a:ext uri="{FF2B5EF4-FFF2-40B4-BE49-F238E27FC236}">
                <a16:creationId xmlns:a16="http://schemas.microsoft.com/office/drawing/2014/main" id="{BD750EAF-1C50-4CA8-B1F9-7A0E78E86B08}"/>
              </a:ext>
            </a:extLst>
          </p:cNvPr>
          <p:cNvSpPr txBox="1"/>
          <p:nvPr/>
        </p:nvSpPr>
        <p:spPr>
          <a:xfrm>
            <a:off x="5410263" y="2734893"/>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59" name="52 CuadroTexto">
            <a:extLst>
              <a:ext uri="{FF2B5EF4-FFF2-40B4-BE49-F238E27FC236}">
                <a16:creationId xmlns:a16="http://schemas.microsoft.com/office/drawing/2014/main" id="{421AA7A6-F422-46CB-9734-EE5CE85EF02C}"/>
              </a:ext>
            </a:extLst>
          </p:cNvPr>
          <p:cNvSpPr txBox="1"/>
          <p:nvPr/>
        </p:nvSpPr>
        <p:spPr>
          <a:xfrm>
            <a:off x="5410263" y="3051960"/>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60" name="53 CuadroTexto">
            <a:extLst>
              <a:ext uri="{FF2B5EF4-FFF2-40B4-BE49-F238E27FC236}">
                <a16:creationId xmlns:a16="http://schemas.microsoft.com/office/drawing/2014/main" id="{C55D1BD2-18A2-4527-AB38-B5DB232DA271}"/>
              </a:ext>
            </a:extLst>
          </p:cNvPr>
          <p:cNvSpPr txBox="1"/>
          <p:nvPr/>
        </p:nvSpPr>
        <p:spPr>
          <a:xfrm>
            <a:off x="5410263" y="3375996"/>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61" name="54 CuadroTexto">
            <a:extLst>
              <a:ext uri="{FF2B5EF4-FFF2-40B4-BE49-F238E27FC236}">
                <a16:creationId xmlns:a16="http://schemas.microsoft.com/office/drawing/2014/main" id="{6B3A8E02-2AB8-4D67-9F56-DB0894CD155C}"/>
              </a:ext>
            </a:extLst>
          </p:cNvPr>
          <p:cNvSpPr txBox="1"/>
          <p:nvPr/>
        </p:nvSpPr>
        <p:spPr>
          <a:xfrm>
            <a:off x="5410263" y="3646026"/>
            <a:ext cx="83562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t>
            </a:r>
            <a:endParaRPr lang="es-ES" sz="1200" b="1" dirty="0">
              <a:latin typeface="Calibri" panose="020F0502020204030204" pitchFamily="34" charset="0"/>
              <a:cs typeface="Calibri" panose="020F0502020204030204" pitchFamily="34" charset="0"/>
            </a:endParaRPr>
          </a:p>
        </p:txBody>
      </p:sp>
      <p:sp>
        <p:nvSpPr>
          <p:cNvPr id="62" name="CuadroTexto 61">
            <a:extLst>
              <a:ext uri="{FF2B5EF4-FFF2-40B4-BE49-F238E27FC236}">
                <a16:creationId xmlns:a16="http://schemas.microsoft.com/office/drawing/2014/main" id="{A3154469-53F1-B3CC-14E8-25DEF59EF382}"/>
              </a:ext>
            </a:extLst>
          </p:cNvPr>
          <p:cNvSpPr txBox="1"/>
          <p:nvPr/>
        </p:nvSpPr>
        <p:spPr>
          <a:xfrm>
            <a:off x="6698982" y="2592294"/>
            <a:ext cx="1977174" cy="965255"/>
          </a:xfrm>
          <a:prstGeom prst="rect">
            <a:avLst/>
          </a:prstGeom>
          <a:solidFill>
            <a:schemeClr val="accent5">
              <a:lumMod val="20000"/>
              <a:lumOff val="80000"/>
            </a:schemeClr>
          </a:solidFill>
          <a:ln>
            <a:solidFill>
              <a:schemeClr val="accent5">
                <a:lumMod val="20000"/>
                <a:lumOff val="80000"/>
              </a:schemeClr>
            </a:solidFill>
          </a:ln>
        </p:spPr>
        <p:txBody>
          <a:bodyPr wrap="square" lIns="108000" tIns="72000" rIns="108000" rtlCol="0">
            <a:spAutoFit/>
          </a:bodyPr>
          <a:lstStyle/>
          <a:p>
            <a:r>
              <a:rPr lang="es-MX" sz="1100" dirty="0">
                <a:latin typeface="Calibri" panose="020F0502020204030204" pitchFamily="34" charset="0"/>
                <a:cs typeface="Calibri" panose="020F0502020204030204" pitchFamily="34" charset="0"/>
              </a:rPr>
              <a:t>Este costo total de las semanas debe ser el mismo que se obtuvo sumando los costos de todas las actividades del cronograma del proyecto.</a:t>
            </a:r>
          </a:p>
        </p:txBody>
      </p:sp>
      <p:sp>
        <p:nvSpPr>
          <p:cNvPr id="2" name="Rectangle 5">
            <a:extLst>
              <a:ext uri="{FF2B5EF4-FFF2-40B4-BE49-F238E27FC236}">
                <a16:creationId xmlns:a16="http://schemas.microsoft.com/office/drawing/2014/main" id="{FE20A305-F01B-818D-462B-72FFACDC3830}"/>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ESTRUCTURAS DE PRESUPUESTO</a:t>
            </a:r>
            <a:endParaRPr lang="es-PE" sz="1000" dirty="0">
              <a:solidFill>
                <a:schemeClr val="bg1">
                  <a:lumMod val="65000"/>
                </a:schemeClr>
              </a:solidFill>
              <a:latin typeface="Calibri" charset="0"/>
              <a:cs typeface="Calibri" charset="0"/>
            </a:endParaRPr>
          </a:p>
        </p:txBody>
      </p:sp>
      <p:sp>
        <p:nvSpPr>
          <p:cNvPr id="3" name="CuadroTexto 2">
            <a:extLst>
              <a:ext uri="{FF2B5EF4-FFF2-40B4-BE49-F238E27FC236}">
                <a16:creationId xmlns:a16="http://schemas.microsoft.com/office/drawing/2014/main" id="{BE9A38AC-8535-E2FD-010D-89894F5F2FFB}"/>
              </a:ext>
            </a:extLst>
          </p:cNvPr>
          <p:cNvSpPr txBox="1"/>
          <p:nvPr/>
        </p:nvSpPr>
        <p:spPr>
          <a:xfrm>
            <a:off x="503237" y="908247"/>
            <a:ext cx="3563937" cy="307777"/>
          </a:xfrm>
          <a:prstGeom prst="rect">
            <a:avLst/>
          </a:prstGeom>
          <a:solidFill>
            <a:srgbClr val="FDC212"/>
          </a:solidFill>
        </p:spPr>
        <p:txBody>
          <a:bodyPr wrap="square" rtlCol="0">
            <a:spAutoFit/>
          </a:bodyPr>
          <a:lstStyle/>
          <a:p>
            <a:r>
              <a:rPr lang="es-MX" sz="1400" b="1" dirty="0">
                <a:latin typeface="Calibri" panose="020F0502020204030204" pitchFamily="34" charset="0"/>
                <a:cs typeface="Calibri" panose="020F0502020204030204" pitchFamily="34" charset="0"/>
              </a:rPr>
              <a:t>Estructura por Fase y Por Semanas</a:t>
            </a:r>
            <a:endParaRPr lang="es-PE" sz="1400" b="1" dirty="0">
              <a:latin typeface="Calibri" panose="020F0502020204030204" pitchFamily="34" charset="0"/>
              <a:cs typeface="Calibri" panose="020F0502020204030204" pitchFamily="34" charset="0"/>
            </a:endParaRPr>
          </a:p>
        </p:txBody>
      </p:sp>
      <p:cxnSp>
        <p:nvCxnSpPr>
          <p:cNvPr id="5" name="Conector angular 4">
            <a:extLst>
              <a:ext uri="{FF2B5EF4-FFF2-40B4-BE49-F238E27FC236}">
                <a16:creationId xmlns:a16="http://schemas.microsoft.com/office/drawing/2014/main" id="{B378B52C-B0E6-5591-DC02-AE1DA9641A0A}"/>
              </a:ext>
            </a:extLst>
          </p:cNvPr>
          <p:cNvCxnSpPr>
            <a:cxnSpLocks/>
            <a:endCxn id="23" idx="3"/>
          </p:cNvCxnSpPr>
          <p:nvPr/>
        </p:nvCxnSpPr>
        <p:spPr>
          <a:xfrm rot="5400000">
            <a:off x="6003779" y="3396810"/>
            <a:ext cx="937312" cy="453097"/>
          </a:xfrm>
          <a:prstGeom prst="bentConnector2">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5786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4" y="3169974"/>
            <a:ext cx="5721919" cy="997196"/>
          </a:xfrm>
          <a:prstGeom prst="rect">
            <a:avLst/>
          </a:prstGeom>
          <a:noFill/>
        </p:spPr>
        <p:txBody>
          <a:bodyPr wrap="square" lIns="0" tIns="0" rIns="0" bIns="0" rtlCol="0">
            <a:spAutoFit/>
          </a:bodyPr>
          <a:lstStyle/>
          <a:p>
            <a:pPr>
              <a:lnSpc>
                <a:spcPct val="90000"/>
              </a:lnSpc>
              <a:spcBef>
                <a:spcPts val="1000"/>
              </a:spcBef>
              <a:defRPr/>
            </a:pPr>
            <a:r>
              <a:rPr lang="es-MX" sz="2400" dirty="0">
                <a:solidFill>
                  <a:schemeClr val="bg1"/>
                </a:solidFill>
                <a:latin typeface="Graphik Regular" panose="020B0503030202060203" pitchFamily="34" charset="77"/>
              </a:rPr>
              <a:t>TIPOS DE COSTO: </a:t>
            </a:r>
            <a:br>
              <a:rPr lang="es-MX" sz="2400" b="1" dirty="0">
                <a:solidFill>
                  <a:schemeClr val="bg1"/>
                </a:solidFill>
                <a:latin typeface="Graphik Bold" panose="020B0503030202060203" pitchFamily="34" charset="77"/>
              </a:rPr>
            </a:br>
            <a:r>
              <a:rPr lang="es-MX" sz="2400" b="1" dirty="0">
                <a:solidFill>
                  <a:schemeClr val="bg1"/>
                </a:solidFill>
                <a:latin typeface="Graphik Bold" panose="020B0503030202060203" pitchFamily="34" charset="77"/>
              </a:rPr>
              <a:t>COSTOS FIJOS, VARIABLES, DIRECTOS, INDIRECTOS, HUNDIDOS</a:t>
            </a:r>
            <a:endParaRPr lang="es-PE" sz="24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400363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6323202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4" y="912813"/>
            <a:ext cx="5340711" cy="3231654"/>
          </a:xfrm>
          <a:prstGeom prst="rect">
            <a:avLst/>
          </a:prstGeom>
        </p:spPr>
        <p:txBody>
          <a:bodyPr vert="horz" wrap="square" lIns="0" tIns="0" rIns="0" bIns="0" rtlCol="0">
            <a:spAutoFit/>
          </a:bodyPr>
          <a:lstStyle/>
          <a:p>
            <a:r>
              <a:rPr lang="es-MX" sz="1400" dirty="0">
                <a:latin typeface="Calibri" panose="020F0502020204030204" pitchFamily="34" charset="0"/>
                <a:ea typeface="Calibri" panose="020F0502020204030204" pitchFamily="34" charset="0"/>
                <a:cs typeface="Calibri" panose="020F0502020204030204" pitchFamily="34" charset="0"/>
              </a:rPr>
              <a:t>En el enfoque de gestión de proyectos basado en PMI, la elaboración de un presupuesto de proyecto es un proceso clave dentro de la gestión de costos del proyecto.</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Este proceso está diseñado para asegurar que el proyecto se pueda completar dentro del presupuesto aprobado. </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La estimación de costos consiste en desarrollar una aproximación a los costos de los recursos necesarios para completar las actividades del proyecto.</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Determinar el presupuesto consiste en agregar los costos estimados de las actividades individuales para establecer una línea base de costo autorizada (o presupuesto) que servirá de referencia durante la ejecución del proyecto.</a:t>
            </a:r>
            <a:endParaRPr lang="es-PE" sz="1600" dirty="0">
              <a:latin typeface="Calibri" panose="020F0502020204030204" pitchFamily="34" charset="0"/>
              <a:ea typeface="Calibri" panose="020F0502020204030204" pitchFamily="34" charset="0"/>
              <a:cs typeface="Calibri" panose="020F0502020204030204" pitchFamily="34" charset="0"/>
            </a:endParaRP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pic>
        <p:nvPicPr>
          <p:cNvPr id="15" name="Imagen 14"/>
          <p:cNvPicPr>
            <a:picLocks noChangeAspect="1"/>
          </p:cNvPicPr>
          <p:nvPr/>
        </p:nvPicPr>
        <p:blipFill>
          <a:blip r:embed="rId3"/>
          <a:stretch>
            <a:fillRect/>
          </a:stretch>
        </p:blipFill>
        <p:spPr>
          <a:xfrm>
            <a:off x="1011260" y="1818353"/>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9"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pic>
        <p:nvPicPr>
          <p:cNvPr id="5" name="Imagen 4">
            <a:extLst>
              <a:ext uri="{FF2B5EF4-FFF2-40B4-BE49-F238E27FC236}">
                <a16:creationId xmlns:a16="http://schemas.microsoft.com/office/drawing/2014/main" id="{2CA22FB5-CCA6-7C69-FAE3-32CB6AD8476F}"/>
              </a:ext>
            </a:extLst>
          </p:cNvPr>
          <p:cNvPicPr>
            <a:picLocks noChangeAspect="1"/>
          </p:cNvPicPr>
          <p:nvPr/>
        </p:nvPicPr>
        <p:blipFill>
          <a:blip r:embed="rId3"/>
          <a:stretch>
            <a:fillRect/>
          </a:stretch>
        </p:blipFill>
        <p:spPr>
          <a:xfrm>
            <a:off x="1011260" y="2463811"/>
            <a:ext cx="114138" cy="117546"/>
          </a:xfrm>
          <a:prstGeom prst="rect">
            <a:avLst/>
          </a:prstGeom>
        </p:spPr>
      </p:pic>
      <p:pic>
        <p:nvPicPr>
          <p:cNvPr id="6" name="Imagen 5">
            <a:extLst>
              <a:ext uri="{FF2B5EF4-FFF2-40B4-BE49-F238E27FC236}">
                <a16:creationId xmlns:a16="http://schemas.microsoft.com/office/drawing/2014/main" id="{10B015E1-C0AE-4476-72CD-42281B63685E}"/>
              </a:ext>
            </a:extLst>
          </p:cNvPr>
          <p:cNvPicPr>
            <a:picLocks noChangeAspect="1"/>
          </p:cNvPicPr>
          <p:nvPr/>
        </p:nvPicPr>
        <p:blipFill>
          <a:blip r:embed="rId3"/>
          <a:stretch>
            <a:fillRect/>
          </a:stretch>
        </p:blipFill>
        <p:spPr>
          <a:xfrm>
            <a:off x="1011260" y="3288188"/>
            <a:ext cx="114138" cy="117546"/>
          </a:xfrm>
          <a:prstGeom prst="rect">
            <a:avLst/>
          </a:prstGeom>
        </p:spPr>
      </p:pic>
    </p:spTree>
    <p:extLst>
      <p:ext uri="{BB962C8B-B14F-4D97-AF65-F5344CB8AC3E}">
        <p14:creationId xmlns:p14="http://schemas.microsoft.com/office/powerpoint/2010/main" val="34849095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14051033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8" y="917823"/>
            <a:ext cx="5032569" cy="1508105"/>
          </a:xfrm>
          <a:prstGeom prst="rect">
            <a:avLst/>
          </a:prstGeom>
        </p:spPr>
        <p:txBody>
          <a:bodyPr vert="horz" wrap="square" lIns="0" tIns="0" rIns="0" bIns="0" rtlCol="0">
            <a:spAutoFit/>
          </a:bodyPr>
          <a:lstStyle/>
          <a:p>
            <a:r>
              <a:rPr lang="es-ES" sz="1400" dirty="0">
                <a:latin typeface="Calibri" panose="020F0502020204030204" pitchFamily="34" charset="0"/>
                <a:cs typeface="Calibri" panose="020F0502020204030204" pitchFamily="34" charset="0"/>
              </a:rPr>
              <a:t>PMI, (2021). A Guide </a:t>
            </a:r>
            <a:r>
              <a:rPr lang="es-ES" sz="1400" dirty="0" err="1">
                <a:latin typeface="Calibri" panose="020F0502020204030204" pitchFamily="34" charset="0"/>
                <a:cs typeface="Calibri" panose="020F0502020204030204" pitchFamily="34" charset="0"/>
              </a:rPr>
              <a:t>to</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the</a:t>
            </a:r>
            <a:r>
              <a:rPr lang="es-ES" sz="1400" dirty="0">
                <a:latin typeface="Calibri" panose="020F0502020204030204" pitchFamily="34" charset="0"/>
                <a:cs typeface="Calibri" panose="020F0502020204030204" pitchFamily="34" charset="0"/>
              </a:rPr>
              <a:t> Project Management </a:t>
            </a:r>
            <a:r>
              <a:rPr lang="es-ES" sz="1400" dirty="0" err="1">
                <a:latin typeface="Calibri" panose="020F0502020204030204" pitchFamily="34" charset="0"/>
                <a:cs typeface="Calibri" panose="020F0502020204030204" pitchFamily="34" charset="0"/>
              </a:rPr>
              <a:t>Body</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of</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Knowledge</a:t>
            </a:r>
            <a:r>
              <a:rPr lang="es-ES" sz="1400" dirty="0">
                <a:latin typeface="Calibri" panose="020F0502020204030204" pitchFamily="34" charset="0"/>
                <a:cs typeface="Calibri" panose="020F0502020204030204" pitchFamily="34" charset="0"/>
              </a:rPr>
              <a:t> 7th Edición, ISBN: 978-1-62825-664-2, Pennsylvania USA.</a:t>
            </a:r>
          </a:p>
          <a:p>
            <a:endParaRPr lang="es-ES" sz="1400" dirty="0">
              <a:latin typeface="Calibri" panose="020F0502020204030204" pitchFamily="34" charset="0"/>
              <a:cs typeface="Calibri" panose="020F0502020204030204" pitchFamily="34" charset="0"/>
            </a:endParaRPr>
          </a:p>
          <a:p>
            <a:r>
              <a:rPr lang="es-ES" sz="1400" dirty="0">
                <a:latin typeface="Calibri" panose="020F0502020204030204" pitchFamily="34" charset="0"/>
                <a:cs typeface="Calibri" panose="020F0502020204030204" pitchFamily="34" charset="0"/>
              </a:rPr>
              <a:t>PMI, (2017). A Guide </a:t>
            </a:r>
            <a:r>
              <a:rPr lang="es-ES" sz="1400" dirty="0" err="1">
                <a:latin typeface="Calibri" panose="020F0502020204030204" pitchFamily="34" charset="0"/>
                <a:cs typeface="Calibri" panose="020F0502020204030204" pitchFamily="34" charset="0"/>
              </a:rPr>
              <a:t>to</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the</a:t>
            </a:r>
            <a:r>
              <a:rPr lang="es-ES" sz="1400" dirty="0">
                <a:latin typeface="Calibri" panose="020F0502020204030204" pitchFamily="34" charset="0"/>
                <a:cs typeface="Calibri" panose="020F0502020204030204" pitchFamily="34" charset="0"/>
              </a:rPr>
              <a:t> Project Management </a:t>
            </a:r>
            <a:r>
              <a:rPr lang="es-ES" sz="1400" dirty="0" err="1">
                <a:latin typeface="Calibri" panose="020F0502020204030204" pitchFamily="34" charset="0"/>
                <a:cs typeface="Calibri" panose="020F0502020204030204" pitchFamily="34" charset="0"/>
              </a:rPr>
              <a:t>Body</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of</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Knowledge</a:t>
            </a:r>
            <a:r>
              <a:rPr lang="es-ES" sz="1400" dirty="0">
                <a:latin typeface="Calibri" panose="020F0502020204030204" pitchFamily="34" charset="0"/>
                <a:cs typeface="Calibri" panose="020F0502020204030204" pitchFamily="34" charset="0"/>
              </a:rPr>
              <a:t> 6th Edición, ISBN: 978-1-62825-194-4, Pennsylvania USA.</a:t>
            </a:r>
          </a:p>
          <a:p>
            <a:endParaRPr lang="es-ES" sz="1400" dirty="0">
              <a:latin typeface="Calibri" panose="020F0502020204030204" pitchFamily="34" charset="0"/>
              <a:cs typeface="Calibri" panose="020F0502020204030204" pitchFamily="34" charset="0"/>
            </a:endParaRPr>
          </a:p>
          <a:p>
            <a:r>
              <a:rPr lang="es-PE" sz="1400" dirty="0">
                <a:latin typeface="Calibri" panose="020F0502020204030204" pitchFamily="34" charset="0"/>
                <a:cs typeface="Calibri" panose="020F0502020204030204" pitchFamily="34" charset="0"/>
              </a:rPr>
              <a:t>Project Management Institute (PMI): https://www.pmi.org/</a:t>
            </a:r>
            <a:endParaRPr lang="es-PE" sz="1400" dirty="0">
              <a:latin typeface="Calibri"/>
              <a:cs typeface="Calibri"/>
            </a:endParaRPr>
          </a:p>
        </p:txBody>
      </p:sp>
      <p:pic>
        <p:nvPicPr>
          <p:cNvPr id="9" name="Imagen 8"/>
          <p:cNvPicPr>
            <a:picLocks noChangeAspect="1"/>
          </p:cNvPicPr>
          <p:nvPr/>
        </p:nvPicPr>
        <p:blipFill>
          <a:blip r:embed="rId2"/>
          <a:stretch>
            <a:fillRect/>
          </a:stretch>
        </p:blipFill>
        <p:spPr>
          <a:xfrm>
            <a:off x="1008064" y="959114"/>
            <a:ext cx="103867" cy="106967"/>
          </a:xfrm>
          <a:prstGeom prst="rect">
            <a:avLst/>
          </a:prstGeom>
        </p:spPr>
      </p:pic>
      <p:pic>
        <p:nvPicPr>
          <p:cNvPr id="14" name="Imagen 13">
            <a:extLst>
              <a:ext uri="{FF2B5EF4-FFF2-40B4-BE49-F238E27FC236}">
                <a16:creationId xmlns:a16="http://schemas.microsoft.com/office/drawing/2014/main" id="{D0016DFD-D096-A245-9591-9C15FD675265}"/>
              </a:ext>
            </a:extLst>
          </p:cNvPr>
          <p:cNvPicPr>
            <a:picLocks noChangeAspect="1"/>
          </p:cNvPicPr>
          <p:nvPr/>
        </p:nvPicPr>
        <p:blipFill>
          <a:blip r:embed="rId2"/>
          <a:stretch>
            <a:fillRect/>
          </a:stretch>
        </p:blipFill>
        <p:spPr>
          <a:xfrm>
            <a:off x="1008064" y="1618391"/>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3" cstate="print">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8"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pic>
        <p:nvPicPr>
          <p:cNvPr id="5" name="Imagen 4">
            <a:extLst>
              <a:ext uri="{FF2B5EF4-FFF2-40B4-BE49-F238E27FC236}">
                <a16:creationId xmlns:a16="http://schemas.microsoft.com/office/drawing/2014/main" id="{D40DAAA7-D8E2-7440-B0E3-940FB0F74527}"/>
              </a:ext>
            </a:extLst>
          </p:cNvPr>
          <p:cNvPicPr>
            <a:picLocks noChangeAspect="1"/>
          </p:cNvPicPr>
          <p:nvPr/>
        </p:nvPicPr>
        <p:blipFill>
          <a:blip r:embed="rId2"/>
          <a:stretch>
            <a:fillRect/>
          </a:stretch>
        </p:blipFill>
        <p:spPr>
          <a:xfrm>
            <a:off x="1008064" y="2249271"/>
            <a:ext cx="103867" cy="106967"/>
          </a:xfrm>
          <a:prstGeom prst="rect">
            <a:avLst/>
          </a:prstGeom>
        </p:spPr>
      </p:pic>
    </p:spTree>
    <p:extLst>
      <p:ext uri="{BB962C8B-B14F-4D97-AF65-F5344CB8AC3E}">
        <p14:creationId xmlns:p14="http://schemas.microsoft.com/office/powerpoint/2010/main" val="22093328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426464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C7A154A-567F-FDD0-3637-C417BE56533E}"/>
              </a:ext>
            </a:extLst>
          </p:cNvPr>
          <p:cNvSpPr txBox="1"/>
          <p:nvPr/>
        </p:nvSpPr>
        <p:spPr>
          <a:xfrm>
            <a:off x="503238" y="912813"/>
            <a:ext cx="3889375" cy="4262705"/>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COSTOS FIJOS</a:t>
            </a: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Los costos fijos son aquellos que </a:t>
            </a:r>
            <a:r>
              <a:rPr lang="es-MX" sz="1600" b="1" dirty="0">
                <a:solidFill>
                  <a:srgbClr val="EF4539"/>
                </a:solidFill>
                <a:latin typeface="Calibri" panose="020F0502020204030204" pitchFamily="34" charset="0"/>
                <a:cs typeface="Calibri" panose="020F0502020204030204" pitchFamily="34" charset="0"/>
              </a:rPr>
              <a:t>permanecen constantes independientemente del nivel de producción o actividad del proyecto</a:t>
            </a:r>
            <a:r>
              <a:rPr lang="es-MX" sz="1600" dirty="0">
                <a:solidFill>
                  <a:srgbClr val="EF4539"/>
                </a:solidFill>
                <a:latin typeface="Calibri" panose="020F0502020204030204" pitchFamily="34" charset="0"/>
                <a:cs typeface="Calibri" panose="020F0502020204030204" pitchFamily="34" charset="0"/>
              </a:rPr>
              <a:t>.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Estos costos no fluctúan con el volumen de trabajo o producción y se incurre en ellos incluso si el proyecto no avanza.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solidFill>
                  <a:srgbClr val="00B1C2"/>
                </a:solidFill>
                <a:latin typeface="Calibri" panose="020F0502020204030204" pitchFamily="34" charset="0"/>
                <a:cs typeface="Calibri" panose="020F0502020204030204" pitchFamily="34" charset="0"/>
              </a:rPr>
              <a:t>Ejemplos comunes incluyen alquiler de oficinas, salarios de personal administrativo, seguros, y pagos de préstamos.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Los costos fijos son importantes para establecer un presupuesto base y prever la inversión mínima requerida.</a:t>
            </a:r>
            <a:endParaRPr lang="es-PE" sz="1600" b="1" baseline="0" dirty="0">
              <a:latin typeface="Calibri" panose="020F0502020204030204" pitchFamily="34" charset="0"/>
              <a:ea typeface="Calibri" charset="0"/>
              <a:cs typeface="Calibri" panose="020F0502020204030204" pitchFamily="34" charset="0"/>
            </a:endParaRPr>
          </a:p>
        </p:txBody>
      </p:sp>
      <p:pic>
        <p:nvPicPr>
          <p:cNvPr id="7" name="Imagen 6">
            <a:extLst>
              <a:ext uri="{FF2B5EF4-FFF2-40B4-BE49-F238E27FC236}">
                <a16:creationId xmlns:a16="http://schemas.microsoft.com/office/drawing/2014/main" id="{1FD9F605-50EB-B403-CACD-FC670D6AE918}"/>
              </a:ext>
            </a:extLst>
          </p:cNvPr>
          <p:cNvPicPr>
            <a:picLocks noChangeAspect="1"/>
          </p:cNvPicPr>
          <p:nvPr/>
        </p:nvPicPr>
        <p:blipFill>
          <a:blip r:embed="rId3"/>
          <a:stretch>
            <a:fillRect/>
          </a:stretch>
        </p:blipFill>
        <p:spPr>
          <a:xfrm>
            <a:off x="4751389" y="1126083"/>
            <a:ext cx="3924299" cy="2702962"/>
          </a:xfrm>
          <a:prstGeom prst="rect">
            <a:avLst/>
          </a:prstGeom>
        </p:spPr>
      </p:pic>
      <p:sp>
        <p:nvSpPr>
          <p:cNvPr id="4" name="Rectangle 5">
            <a:extLst>
              <a:ext uri="{FF2B5EF4-FFF2-40B4-BE49-F238E27FC236}">
                <a16:creationId xmlns:a16="http://schemas.microsoft.com/office/drawing/2014/main" id="{A92A3BC5-F955-81E4-40A7-859C6EE496EA}"/>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spTree>
    <p:extLst>
      <p:ext uri="{BB962C8B-B14F-4D97-AF65-F5344CB8AC3E}">
        <p14:creationId xmlns:p14="http://schemas.microsoft.com/office/powerpoint/2010/main" val="1807859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C7A154A-567F-FDD0-3637-C417BE56533E}"/>
              </a:ext>
            </a:extLst>
          </p:cNvPr>
          <p:cNvSpPr txBox="1"/>
          <p:nvPr/>
        </p:nvSpPr>
        <p:spPr>
          <a:xfrm>
            <a:off x="503238" y="912813"/>
            <a:ext cx="3889375" cy="4016484"/>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COSTOS VARIABLES</a:t>
            </a: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Los costos variables, a diferencia de los costos fijos, </a:t>
            </a:r>
            <a:r>
              <a:rPr lang="es-MX" sz="1600" b="1" dirty="0">
                <a:solidFill>
                  <a:srgbClr val="EF4539"/>
                </a:solidFill>
                <a:latin typeface="Calibri" panose="020F0502020204030204" pitchFamily="34" charset="0"/>
                <a:cs typeface="Calibri" panose="020F0502020204030204" pitchFamily="34" charset="0"/>
              </a:rPr>
              <a:t>cambian en proporción directa al volumen de producción o actividad del proyecto</a:t>
            </a:r>
            <a:r>
              <a:rPr lang="es-MX" sz="1600" dirty="0">
                <a:solidFill>
                  <a:srgbClr val="EF4539"/>
                </a:solidFill>
                <a:latin typeface="Calibri" panose="020F0502020204030204" pitchFamily="34" charset="0"/>
                <a:cs typeface="Calibri" panose="020F0502020204030204" pitchFamily="34" charset="0"/>
              </a:rPr>
              <a:t>.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Son directamente proporcionales al trabajo realizado o a la cantidad de recursos utilizados.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solidFill>
                  <a:srgbClr val="00B1C2"/>
                </a:solidFill>
                <a:latin typeface="Calibri" panose="020F0502020204030204" pitchFamily="34" charset="0"/>
                <a:cs typeface="Calibri" panose="020F0502020204030204" pitchFamily="34" charset="0"/>
              </a:rPr>
              <a:t>Ejemplos incluyen materiales, mano de obra directa y consumo de energía. </a:t>
            </a:r>
          </a:p>
          <a:p>
            <a:pPr marL="180975" indent="-180975">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0975" indent="-180975">
              <a:buFont typeface="Arial" panose="020B0604020202020204" pitchFamily="34" charset="0"/>
              <a:buChar char="•"/>
            </a:pPr>
            <a:r>
              <a:rPr lang="es-MX" sz="1600" dirty="0">
                <a:latin typeface="Calibri" panose="020F0502020204030204" pitchFamily="34" charset="0"/>
                <a:cs typeface="Calibri" panose="020F0502020204030204" pitchFamily="34" charset="0"/>
              </a:rPr>
              <a:t>Es crucial monitorizar estos costos para evitar sobrecostos y optimizar la eficiencia del proyecto.</a:t>
            </a:r>
            <a:endParaRPr lang="es-PE" sz="1600" b="1" baseline="0" dirty="0">
              <a:latin typeface="Calibri" panose="020F0502020204030204" pitchFamily="34" charset="0"/>
              <a:ea typeface="Calibri" charset="0"/>
              <a:cs typeface="Calibri" panose="020F0502020204030204" pitchFamily="34" charset="0"/>
            </a:endParaRPr>
          </a:p>
        </p:txBody>
      </p:sp>
      <p:sp>
        <p:nvSpPr>
          <p:cNvPr id="4" name="Rectangle 5">
            <a:extLst>
              <a:ext uri="{FF2B5EF4-FFF2-40B4-BE49-F238E27FC236}">
                <a16:creationId xmlns:a16="http://schemas.microsoft.com/office/drawing/2014/main" id="{3CF417E1-6174-77E8-CA06-748D92543E46}"/>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950" dirty="0">
                <a:solidFill>
                  <a:schemeClr val="bg1">
                    <a:lumMod val="65000"/>
                  </a:schemeClr>
                </a:solidFill>
                <a:latin typeface="Calibri" charset="0"/>
                <a:cs typeface="Calibri" charset="0"/>
              </a:rPr>
              <a:t>TIPOS DE COSTO: COSTOS FIJOS, VARIABLES, DIRECTOS, INDIRECTOS, HUNDIDOS</a:t>
            </a:r>
            <a:r>
              <a:rPr lang="es-PE" sz="950" dirty="0">
                <a:solidFill>
                  <a:schemeClr val="bg1">
                    <a:lumMod val="65000"/>
                  </a:schemeClr>
                </a:solidFill>
                <a:latin typeface="Calibri" charset="0"/>
                <a:cs typeface="Calibri" charset="0"/>
              </a:rPr>
              <a:t> </a:t>
            </a:r>
          </a:p>
        </p:txBody>
      </p:sp>
      <p:pic>
        <p:nvPicPr>
          <p:cNvPr id="8" name="Imagen 7">
            <a:extLst>
              <a:ext uri="{FF2B5EF4-FFF2-40B4-BE49-F238E27FC236}">
                <a16:creationId xmlns:a16="http://schemas.microsoft.com/office/drawing/2014/main" id="{0C64A6E5-4FFF-9C6E-CF46-A2D6866FF057}"/>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4730750" y="0"/>
            <a:ext cx="4413250" cy="5715000"/>
          </a:xfrm>
          <a:prstGeom prst="rect">
            <a:avLst/>
          </a:prstGeom>
        </p:spPr>
      </p:pic>
    </p:spTree>
    <p:extLst>
      <p:ext uri="{BB962C8B-B14F-4D97-AF65-F5344CB8AC3E}">
        <p14:creationId xmlns:p14="http://schemas.microsoft.com/office/powerpoint/2010/main" val="2614960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1 CuadroTexto">
            <a:extLst>
              <a:ext uri="{FF2B5EF4-FFF2-40B4-BE49-F238E27FC236}">
                <a16:creationId xmlns:a16="http://schemas.microsoft.com/office/drawing/2014/main" id="{E2B10AB8-818A-93CA-D34C-ED0388E1D302}"/>
              </a:ext>
            </a:extLst>
          </p:cNvPr>
          <p:cNvSpPr txBox="1"/>
          <p:nvPr/>
        </p:nvSpPr>
        <p:spPr>
          <a:xfrm>
            <a:off x="510156" y="912813"/>
            <a:ext cx="7710300" cy="1061829"/>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COMPARACIÓN ENTRE COSTOS FIJOS Y COSTOS VARIABLES</a:t>
            </a:r>
          </a:p>
          <a:p>
            <a:r>
              <a:rPr lang="es-PE" sz="1600" b="1" dirty="0">
                <a:solidFill>
                  <a:srgbClr val="EF4539"/>
                </a:solidFill>
                <a:latin typeface="Calibri" panose="020F0502020204030204" pitchFamily="34" charset="0"/>
                <a:cs typeface="Calibri" panose="020F0502020204030204" pitchFamily="34" charset="0"/>
              </a:rPr>
              <a:t>Proyecto A dentro del Edificio Principal de Alicorp</a:t>
            </a:r>
          </a:p>
          <a:p>
            <a:r>
              <a:rPr lang="es-MX" sz="1600" dirty="0">
                <a:latin typeface="Calibri" panose="020F0502020204030204" pitchFamily="34" charset="0"/>
                <a:cs typeface="Calibri" panose="020F0502020204030204" pitchFamily="34" charset="0"/>
              </a:rPr>
              <a:t>A continuación, se evaluará cómo el costo de personal puede tratarse de “costos fijos” en un caso y “costos variables” en otro caso.</a:t>
            </a:r>
            <a:endParaRPr lang="es-PE" sz="1600"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B5B6B005-C6E1-8851-29CD-6703F3B8D620}"/>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grpSp>
        <p:nvGrpSpPr>
          <p:cNvPr id="45" name="Grupo 44">
            <a:extLst>
              <a:ext uri="{FF2B5EF4-FFF2-40B4-BE49-F238E27FC236}">
                <a16:creationId xmlns:a16="http://schemas.microsoft.com/office/drawing/2014/main" id="{50F22CE3-3A26-A8D4-3EE4-5332C7FA1E04}"/>
              </a:ext>
            </a:extLst>
          </p:cNvPr>
          <p:cNvGrpSpPr/>
          <p:nvPr/>
        </p:nvGrpSpPr>
        <p:grpSpPr>
          <a:xfrm>
            <a:off x="682404" y="1974642"/>
            <a:ext cx="7456991" cy="3283657"/>
            <a:chOff x="682404" y="1974642"/>
            <a:chExt cx="7456991" cy="3283657"/>
          </a:xfrm>
        </p:grpSpPr>
        <p:pic>
          <p:nvPicPr>
            <p:cNvPr id="14" name="Imagen 13" descr="Imagen que contiene edificio, biombo, rascacielos, torre&#10;&#10;Descripción generada automáticamente">
              <a:extLst>
                <a:ext uri="{FF2B5EF4-FFF2-40B4-BE49-F238E27FC236}">
                  <a16:creationId xmlns:a16="http://schemas.microsoft.com/office/drawing/2014/main" id="{0D41B527-71CB-4A66-8EA4-5BF12B4ABEC0}"/>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6431" y="1974642"/>
              <a:ext cx="3453865" cy="3259917"/>
            </a:xfrm>
            <a:prstGeom prst="rect">
              <a:avLst/>
            </a:prstGeom>
          </p:spPr>
        </p:pic>
        <p:pic>
          <p:nvPicPr>
            <p:cNvPr id="8" name="Imagen 7">
              <a:extLst>
                <a:ext uri="{FF2B5EF4-FFF2-40B4-BE49-F238E27FC236}">
                  <a16:creationId xmlns:a16="http://schemas.microsoft.com/office/drawing/2014/main" id="{61B26015-078D-4C7A-9844-C6C8A1E93F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125282" y="2317805"/>
              <a:ext cx="1002479" cy="285707"/>
            </a:xfrm>
            <a:prstGeom prst="rect">
              <a:avLst/>
            </a:prstGeom>
          </p:spPr>
        </p:pic>
        <p:cxnSp>
          <p:nvCxnSpPr>
            <p:cNvPr id="4" name="Conector recto de flecha 3">
              <a:extLst>
                <a:ext uri="{FF2B5EF4-FFF2-40B4-BE49-F238E27FC236}">
                  <a16:creationId xmlns:a16="http://schemas.microsoft.com/office/drawing/2014/main" id="{35E16CD5-EF34-46CB-8D30-FB6395500257}"/>
                </a:ext>
              </a:extLst>
            </p:cNvPr>
            <p:cNvCxnSpPr>
              <a:cxnSpLocks/>
            </p:cNvCxnSpPr>
            <p:nvPr/>
          </p:nvCxnSpPr>
          <p:spPr>
            <a:xfrm>
              <a:off x="1050967" y="4835424"/>
              <a:ext cx="6662057" cy="0"/>
            </a:xfrm>
            <a:prstGeom prst="straightConnector1">
              <a:avLst/>
            </a:prstGeom>
            <a:ln w="57150">
              <a:solidFill>
                <a:srgbClr val="EF4539"/>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06B5A635-C92C-415C-B111-161FDC82F05B}"/>
                </a:ext>
              </a:extLst>
            </p:cNvPr>
            <p:cNvSpPr txBox="1"/>
            <p:nvPr/>
          </p:nvSpPr>
          <p:spPr>
            <a:xfrm>
              <a:off x="708066"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Abril</a:t>
              </a:r>
            </a:p>
          </p:txBody>
        </p:sp>
        <p:sp>
          <p:nvSpPr>
            <p:cNvPr id="13" name="CuadroTexto 12">
              <a:extLst>
                <a:ext uri="{FF2B5EF4-FFF2-40B4-BE49-F238E27FC236}">
                  <a16:creationId xmlns:a16="http://schemas.microsoft.com/office/drawing/2014/main" id="{6FC9E570-75AB-48EC-8ECB-BEB3CC232E04}"/>
                </a:ext>
              </a:extLst>
            </p:cNvPr>
            <p:cNvSpPr txBox="1"/>
            <p:nvPr/>
          </p:nvSpPr>
          <p:spPr>
            <a:xfrm>
              <a:off x="7288864" y="4948843"/>
              <a:ext cx="850531"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Octubre</a:t>
              </a:r>
            </a:p>
          </p:txBody>
        </p:sp>
        <p:sp>
          <p:nvSpPr>
            <p:cNvPr id="20" name="CuadroTexto 19">
              <a:extLst>
                <a:ext uri="{FF2B5EF4-FFF2-40B4-BE49-F238E27FC236}">
                  <a16:creationId xmlns:a16="http://schemas.microsoft.com/office/drawing/2014/main" id="{3D987B24-A127-4934-B5D1-FB7D04636EE9}"/>
                </a:ext>
              </a:extLst>
            </p:cNvPr>
            <p:cNvSpPr txBox="1"/>
            <p:nvPr/>
          </p:nvSpPr>
          <p:spPr>
            <a:xfrm>
              <a:off x="1799479" y="4981300"/>
              <a:ext cx="549006"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Mayo</a:t>
              </a:r>
            </a:p>
          </p:txBody>
        </p:sp>
        <p:sp>
          <p:nvSpPr>
            <p:cNvPr id="21" name="CuadroTexto 20">
              <a:extLst>
                <a:ext uri="{FF2B5EF4-FFF2-40B4-BE49-F238E27FC236}">
                  <a16:creationId xmlns:a16="http://schemas.microsoft.com/office/drawing/2014/main" id="{EB80DEC6-A6CE-4624-8FDF-6248BFC9A66A}"/>
                </a:ext>
              </a:extLst>
            </p:cNvPr>
            <p:cNvSpPr txBox="1"/>
            <p:nvPr/>
          </p:nvSpPr>
          <p:spPr>
            <a:xfrm>
              <a:off x="2938514"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Junio</a:t>
              </a:r>
            </a:p>
          </p:txBody>
        </p:sp>
        <p:sp>
          <p:nvSpPr>
            <p:cNvPr id="22" name="CuadroTexto 21">
              <a:extLst>
                <a:ext uri="{FF2B5EF4-FFF2-40B4-BE49-F238E27FC236}">
                  <a16:creationId xmlns:a16="http://schemas.microsoft.com/office/drawing/2014/main" id="{CA99CDAA-7608-48E3-9C8C-3B3769E67E8C}"/>
                </a:ext>
              </a:extLst>
            </p:cNvPr>
            <p:cNvSpPr txBox="1"/>
            <p:nvPr/>
          </p:nvSpPr>
          <p:spPr>
            <a:xfrm>
              <a:off x="4143570"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Julio</a:t>
              </a:r>
            </a:p>
          </p:txBody>
        </p:sp>
        <p:sp>
          <p:nvSpPr>
            <p:cNvPr id="23" name="CuadroTexto 22">
              <a:extLst>
                <a:ext uri="{FF2B5EF4-FFF2-40B4-BE49-F238E27FC236}">
                  <a16:creationId xmlns:a16="http://schemas.microsoft.com/office/drawing/2014/main" id="{1BF02E9C-812D-4027-ADC7-0F4C819B89C4}"/>
                </a:ext>
              </a:extLst>
            </p:cNvPr>
            <p:cNvSpPr txBox="1"/>
            <p:nvPr/>
          </p:nvSpPr>
          <p:spPr>
            <a:xfrm>
              <a:off x="5202291"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Agosto</a:t>
              </a:r>
            </a:p>
          </p:txBody>
        </p:sp>
        <p:sp>
          <p:nvSpPr>
            <p:cNvPr id="24" name="CuadroTexto 23">
              <a:extLst>
                <a:ext uri="{FF2B5EF4-FFF2-40B4-BE49-F238E27FC236}">
                  <a16:creationId xmlns:a16="http://schemas.microsoft.com/office/drawing/2014/main" id="{8FB608FB-43C8-427C-B305-5D418DDC5538}"/>
                </a:ext>
              </a:extLst>
            </p:cNvPr>
            <p:cNvSpPr txBox="1"/>
            <p:nvPr/>
          </p:nvSpPr>
          <p:spPr>
            <a:xfrm>
              <a:off x="6141411" y="4981300"/>
              <a:ext cx="93910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Setiembre</a:t>
              </a:r>
            </a:p>
          </p:txBody>
        </p:sp>
        <p:sp>
          <p:nvSpPr>
            <p:cNvPr id="6" name="CuadroTexto 5">
              <a:extLst>
                <a:ext uri="{FF2B5EF4-FFF2-40B4-BE49-F238E27FC236}">
                  <a16:creationId xmlns:a16="http://schemas.microsoft.com/office/drawing/2014/main" id="{5BF4A078-F185-4E1B-AD7E-5C013A85A772}"/>
                </a:ext>
              </a:extLst>
            </p:cNvPr>
            <p:cNvSpPr txBox="1"/>
            <p:nvPr/>
          </p:nvSpPr>
          <p:spPr>
            <a:xfrm>
              <a:off x="682404" y="4444049"/>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Inicio</a:t>
              </a:r>
            </a:p>
          </p:txBody>
        </p:sp>
        <p:sp>
          <p:nvSpPr>
            <p:cNvPr id="7" name="CuadroTexto 6">
              <a:extLst>
                <a:ext uri="{FF2B5EF4-FFF2-40B4-BE49-F238E27FC236}">
                  <a16:creationId xmlns:a16="http://schemas.microsoft.com/office/drawing/2014/main" id="{9A98F3F6-F35F-4511-80D5-B6E087F86663}"/>
                </a:ext>
              </a:extLst>
            </p:cNvPr>
            <p:cNvSpPr txBox="1"/>
            <p:nvPr/>
          </p:nvSpPr>
          <p:spPr>
            <a:xfrm>
              <a:off x="7339528" y="4442083"/>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Fin</a:t>
              </a:r>
            </a:p>
          </p:txBody>
        </p:sp>
        <p:grpSp>
          <p:nvGrpSpPr>
            <p:cNvPr id="9" name="Google Shape;308;p22">
              <a:extLst>
                <a:ext uri="{FF2B5EF4-FFF2-40B4-BE49-F238E27FC236}">
                  <a16:creationId xmlns:a16="http://schemas.microsoft.com/office/drawing/2014/main" id="{E8411464-A77F-3F9A-DFFC-3FDA4B43BDEC}"/>
                </a:ext>
              </a:extLst>
            </p:cNvPr>
            <p:cNvGrpSpPr/>
            <p:nvPr/>
          </p:nvGrpSpPr>
          <p:grpSpPr>
            <a:xfrm>
              <a:off x="7601366" y="4722006"/>
              <a:ext cx="227701" cy="226837"/>
              <a:chOff x="3427964" y="2244682"/>
              <a:chExt cx="225891" cy="225034"/>
            </a:xfrm>
          </p:grpSpPr>
          <p:sp>
            <p:nvSpPr>
              <p:cNvPr id="12" name="Google Shape;309;p22">
                <a:extLst>
                  <a:ext uri="{FF2B5EF4-FFF2-40B4-BE49-F238E27FC236}">
                    <a16:creationId xmlns:a16="http://schemas.microsoft.com/office/drawing/2014/main" id="{9619EFAE-6D88-8A9F-BDDA-E1052A9FBB6E}"/>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15" name="Google Shape;310;p22">
                <a:extLst>
                  <a:ext uri="{FF2B5EF4-FFF2-40B4-BE49-F238E27FC236}">
                    <a16:creationId xmlns:a16="http://schemas.microsoft.com/office/drawing/2014/main" id="{990F0D23-BB43-1CC8-397F-5ACAE7D84F7E}"/>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16" name="Google Shape;308;p22">
              <a:extLst>
                <a:ext uri="{FF2B5EF4-FFF2-40B4-BE49-F238E27FC236}">
                  <a16:creationId xmlns:a16="http://schemas.microsoft.com/office/drawing/2014/main" id="{6639E7E6-7DF3-5BBC-C477-836B5412C57F}"/>
                </a:ext>
              </a:extLst>
            </p:cNvPr>
            <p:cNvGrpSpPr/>
            <p:nvPr/>
          </p:nvGrpSpPr>
          <p:grpSpPr>
            <a:xfrm>
              <a:off x="5427655" y="4722006"/>
              <a:ext cx="227701" cy="226837"/>
              <a:chOff x="3427964" y="2244682"/>
              <a:chExt cx="225891" cy="225034"/>
            </a:xfrm>
          </p:grpSpPr>
          <p:sp>
            <p:nvSpPr>
              <p:cNvPr id="17" name="Google Shape;309;p22">
                <a:extLst>
                  <a:ext uri="{FF2B5EF4-FFF2-40B4-BE49-F238E27FC236}">
                    <a16:creationId xmlns:a16="http://schemas.microsoft.com/office/drawing/2014/main" id="{75C8BFF8-F975-B846-58BB-206AF71C0412}"/>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18" name="Google Shape;310;p22">
                <a:extLst>
                  <a:ext uri="{FF2B5EF4-FFF2-40B4-BE49-F238E27FC236}">
                    <a16:creationId xmlns:a16="http://schemas.microsoft.com/office/drawing/2014/main" id="{0B147BC7-A39D-C885-6B27-75A7A76B9EC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19" name="Google Shape;308;p22">
              <a:extLst>
                <a:ext uri="{FF2B5EF4-FFF2-40B4-BE49-F238E27FC236}">
                  <a16:creationId xmlns:a16="http://schemas.microsoft.com/office/drawing/2014/main" id="{5A52E821-15BF-F126-6AEE-E23C521B68E6}"/>
                </a:ext>
              </a:extLst>
            </p:cNvPr>
            <p:cNvGrpSpPr/>
            <p:nvPr/>
          </p:nvGrpSpPr>
          <p:grpSpPr>
            <a:xfrm>
              <a:off x="4359736" y="4722006"/>
              <a:ext cx="227701" cy="226837"/>
              <a:chOff x="3427964" y="2244682"/>
              <a:chExt cx="225891" cy="225034"/>
            </a:xfrm>
          </p:grpSpPr>
          <p:sp>
            <p:nvSpPr>
              <p:cNvPr id="31" name="Google Shape;309;p22">
                <a:extLst>
                  <a:ext uri="{FF2B5EF4-FFF2-40B4-BE49-F238E27FC236}">
                    <a16:creationId xmlns:a16="http://schemas.microsoft.com/office/drawing/2014/main" id="{A515DAEF-33F6-70AB-5EC1-CA7D4404D902}"/>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32" name="Google Shape;310;p22">
                <a:extLst>
                  <a:ext uri="{FF2B5EF4-FFF2-40B4-BE49-F238E27FC236}">
                    <a16:creationId xmlns:a16="http://schemas.microsoft.com/office/drawing/2014/main" id="{06C6226B-9B51-D817-5E46-240D569DF4A1}"/>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33" name="Google Shape;308;p22">
              <a:extLst>
                <a:ext uri="{FF2B5EF4-FFF2-40B4-BE49-F238E27FC236}">
                  <a16:creationId xmlns:a16="http://schemas.microsoft.com/office/drawing/2014/main" id="{86CEA930-3D7D-40F0-2D8F-B6A1F3408B53}"/>
                </a:ext>
              </a:extLst>
            </p:cNvPr>
            <p:cNvGrpSpPr/>
            <p:nvPr/>
          </p:nvGrpSpPr>
          <p:grpSpPr>
            <a:xfrm>
              <a:off x="3167565" y="4722006"/>
              <a:ext cx="227701" cy="226837"/>
              <a:chOff x="3427964" y="2244682"/>
              <a:chExt cx="225891" cy="225034"/>
            </a:xfrm>
          </p:grpSpPr>
          <p:sp>
            <p:nvSpPr>
              <p:cNvPr id="34" name="Google Shape;309;p22">
                <a:extLst>
                  <a:ext uri="{FF2B5EF4-FFF2-40B4-BE49-F238E27FC236}">
                    <a16:creationId xmlns:a16="http://schemas.microsoft.com/office/drawing/2014/main" id="{8E789466-7E90-680A-F097-5895FCDF2B1B}"/>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35" name="Google Shape;310;p22">
                <a:extLst>
                  <a:ext uri="{FF2B5EF4-FFF2-40B4-BE49-F238E27FC236}">
                    <a16:creationId xmlns:a16="http://schemas.microsoft.com/office/drawing/2014/main" id="{54D9CB65-0100-850F-ADA3-4FAD2857AB3C}"/>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36" name="Google Shape;308;p22">
              <a:extLst>
                <a:ext uri="{FF2B5EF4-FFF2-40B4-BE49-F238E27FC236}">
                  <a16:creationId xmlns:a16="http://schemas.microsoft.com/office/drawing/2014/main" id="{3E8E0FD4-E9E0-1814-AD6F-9EBDE26CE793}"/>
                </a:ext>
              </a:extLst>
            </p:cNvPr>
            <p:cNvGrpSpPr/>
            <p:nvPr/>
          </p:nvGrpSpPr>
          <p:grpSpPr>
            <a:xfrm>
              <a:off x="1960133" y="4722006"/>
              <a:ext cx="227701" cy="226837"/>
              <a:chOff x="3427964" y="2244682"/>
              <a:chExt cx="225891" cy="225034"/>
            </a:xfrm>
          </p:grpSpPr>
          <p:sp>
            <p:nvSpPr>
              <p:cNvPr id="37" name="Google Shape;309;p22">
                <a:extLst>
                  <a:ext uri="{FF2B5EF4-FFF2-40B4-BE49-F238E27FC236}">
                    <a16:creationId xmlns:a16="http://schemas.microsoft.com/office/drawing/2014/main" id="{9938E1E0-F29B-3153-A45F-2A0BA5481FD9}"/>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38" name="Google Shape;310;p22">
                <a:extLst>
                  <a:ext uri="{FF2B5EF4-FFF2-40B4-BE49-F238E27FC236}">
                    <a16:creationId xmlns:a16="http://schemas.microsoft.com/office/drawing/2014/main" id="{0F32B147-E425-4765-BB6F-0DA5A7849BCF}"/>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39" name="Google Shape;308;p22">
              <a:extLst>
                <a:ext uri="{FF2B5EF4-FFF2-40B4-BE49-F238E27FC236}">
                  <a16:creationId xmlns:a16="http://schemas.microsoft.com/office/drawing/2014/main" id="{2872CE48-203C-6E53-5E19-FCD246B56E74}"/>
                </a:ext>
              </a:extLst>
            </p:cNvPr>
            <p:cNvGrpSpPr/>
            <p:nvPr/>
          </p:nvGrpSpPr>
          <p:grpSpPr>
            <a:xfrm>
              <a:off x="946879" y="4722006"/>
              <a:ext cx="227701" cy="226837"/>
              <a:chOff x="3427964" y="2244682"/>
              <a:chExt cx="225891" cy="225034"/>
            </a:xfrm>
          </p:grpSpPr>
          <p:sp>
            <p:nvSpPr>
              <p:cNvPr id="40" name="Google Shape;309;p22">
                <a:extLst>
                  <a:ext uri="{FF2B5EF4-FFF2-40B4-BE49-F238E27FC236}">
                    <a16:creationId xmlns:a16="http://schemas.microsoft.com/office/drawing/2014/main" id="{59E38265-753E-32E7-1F68-5B56F7F1F421}"/>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41" name="Google Shape;310;p22">
                <a:extLst>
                  <a:ext uri="{FF2B5EF4-FFF2-40B4-BE49-F238E27FC236}">
                    <a16:creationId xmlns:a16="http://schemas.microsoft.com/office/drawing/2014/main" id="{5C1D56C2-A914-C801-3CB9-0E52415CB99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42" name="Google Shape;308;p22">
              <a:extLst>
                <a:ext uri="{FF2B5EF4-FFF2-40B4-BE49-F238E27FC236}">
                  <a16:creationId xmlns:a16="http://schemas.microsoft.com/office/drawing/2014/main" id="{57A86602-4DB2-6E25-9E93-C28339A49A70}"/>
                </a:ext>
              </a:extLst>
            </p:cNvPr>
            <p:cNvGrpSpPr/>
            <p:nvPr/>
          </p:nvGrpSpPr>
          <p:grpSpPr>
            <a:xfrm>
              <a:off x="6506760" y="4722006"/>
              <a:ext cx="227701" cy="226837"/>
              <a:chOff x="3427964" y="2244682"/>
              <a:chExt cx="225891" cy="225034"/>
            </a:xfrm>
          </p:grpSpPr>
          <p:sp>
            <p:nvSpPr>
              <p:cNvPr id="43" name="Google Shape;309;p22">
                <a:extLst>
                  <a:ext uri="{FF2B5EF4-FFF2-40B4-BE49-F238E27FC236}">
                    <a16:creationId xmlns:a16="http://schemas.microsoft.com/office/drawing/2014/main" id="{679C7867-A8EC-63AA-7490-8CFFE24FDA03}"/>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44" name="Google Shape;310;p22">
                <a:extLst>
                  <a:ext uri="{FF2B5EF4-FFF2-40B4-BE49-F238E27FC236}">
                    <a16:creationId xmlns:a16="http://schemas.microsoft.com/office/drawing/2014/main" id="{760B0E6A-85B4-B8D6-CA6C-3CC9A595068E}"/>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spTree>
    <p:extLst>
      <p:ext uri="{BB962C8B-B14F-4D97-AF65-F5344CB8AC3E}">
        <p14:creationId xmlns:p14="http://schemas.microsoft.com/office/powerpoint/2010/main" val="3534183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upo 34">
            <a:extLst>
              <a:ext uri="{FF2B5EF4-FFF2-40B4-BE49-F238E27FC236}">
                <a16:creationId xmlns:a16="http://schemas.microsoft.com/office/drawing/2014/main" id="{23DAD559-C1E4-CA1B-C6FD-1501ABD2D0A5}"/>
              </a:ext>
            </a:extLst>
          </p:cNvPr>
          <p:cNvGrpSpPr/>
          <p:nvPr/>
        </p:nvGrpSpPr>
        <p:grpSpPr>
          <a:xfrm>
            <a:off x="682404" y="1974642"/>
            <a:ext cx="7456991" cy="3283657"/>
            <a:chOff x="682404" y="1974642"/>
            <a:chExt cx="7456991" cy="3283657"/>
          </a:xfrm>
        </p:grpSpPr>
        <p:pic>
          <p:nvPicPr>
            <p:cNvPr id="37" name="Imagen 36" descr="Imagen que contiene edificio, biombo, rascacielos, torre&#10;&#10;Descripción generada automáticamente">
              <a:extLst>
                <a:ext uri="{FF2B5EF4-FFF2-40B4-BE49-F238E27FC236}">
                  <a16:creationId xmlns:a16="http://schemas.microsoft.com/office/drawing/2014/main" id="{87EE255F-E308-9B67-CAFF-F7D8F1F50898}"/>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6431" y="1974642"/>
              <a:ext cx="3453865" cy="3259917"/>
            </a:xfrm>
            <a:prstGeom prst="rect">
              <a:avLst/>
            </a:prstGeom>
          </p:spPr>
        </p:pic>
        <p:pic>
          <p:nvPicPr>
            <p:cNvPr id="38" name="Imagen 37">
              <a:extLst>
                <a:ext uri="{FF2B5EF4-FFF2-40B4-BE49-F238E27FC236}">
                  <a16:creationId xmlns:a16="http://schemas.microsoft.com/office/drawing/2014/main" id="{381E4D22-6E22-A71A-6430-E18374D034F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125282" y="2317805"/>
              <a:ext cx="1002479" cy="285707"/>
            </a:xfrm>
            <a:prstGeom prst="rect">
              <a:avLst/>
            </a:prstGeom>
          </p:spPr>
        </p:pic>
        <p:cxnSp>
          <p:nvCxnSpPr>
            <p:cNvPr id="39" name="Conector recto de flecha 38">
              <a:extLst>
                <a:ext uri="{FF2B5EF4-FFF2-40B4-BE49-F238E27FC236}">
                  <a16:creationId xmlns:a16="http://schemas.microsoft.com/office/drawing/2014/main" id="{C45A2108-EF84-1414-2AE7-4E37B9F85B11}"/>
                </a:ext>
              </a:extLst>
            </p:cNvPr>
            <p:cNvCxnSpPr>
              <a:cxnSpLocks/>
            </p:cNvCxnSpPr>
            <p:nvPr/>
          </p:nvCxnSpPr>
          <p:spPr>
            <a:xfrm>
              <a:off x="1050967" y="4835424"/>
              <a:ext cx="6662057" cy="0"/>
            </a:xfrm>
            <a:prstGeom prst="straightConnector1">
              <a:avLst/>
            </a:prstGeom>
            <a:ln w="57150">
              <a:solidFill>
                <a:srgbClr val="EF4539"/>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0" name="CuadroTexto 39">
              <a:extLst>
                <a:ext uri="{FF2B5EF4-FFF2-40B4-BE49-F238E27FC236}">
                  <a16:creationId xmlns:a16="http://schemas.microsoft.com/office/drawing/2014/main" id="{752C0583-AAD3-F89B-EA4C-9E1BFA91C318}"/>
                </a:ext>
              </a:extLst>
            </p:cNvPr>
            <p:cNvSpPr txBox="1"/>
            <p:nvPr/>
          </p:nvSpPr>
          <p:spPr>
            <a:xfrm>
              <a:off x="708066"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Abril</a:t>
              </a:r>
            </a:p>
          </p:txBody>
        </p:sp>
        <p:sp>
          <p:nvSpPr>
            <p:cNvPr id="41" name="CuadroTexto 40">
              <a:extLst>
                <a:ext uri="{FF2B5EF4-FFF2-40B4-BE49-F238E27FC236}">
                  <a16:creationId xmlns:a16="http://schemas.microsoft.com/office/drawing/2014/main" id="{CCA693A8-1724-4ED6-FD5C-8954ABBC3CEF}"/>
                </a:ext>
              </a:extLst>
            </p:cNvPr>
            <p:cNvSpPr txBox="1"/>
            <p:nvPr/>
          </p:nvSpPr>
          <p:spPr>
            <a:xfrm>
              <a:off x="7288864" y="4948843"/>
              <a:ext cx="850531"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Octubre</a:t>
              </a:r>
            </a:p>
          </p:txBody>
        </p:sp>
        <p:sp>
          <p:nvSpPr>
            <p:cNvPr id="43" name="CuadroTexto 42">
              <a:extLst>
                <a:ext uri="{FF2B5EF4-FFF2-40B4-BE49-F238E27FC236}">
                  <a16:creationId xmlns:a16="http://schemas.microsoft.com/office/drawing/2014/main" id="{0C79609B-6DC0-A81B-7CC7-E5543F2BEB74}"/>
                </a:ext>
              </a:extLst>
            </p:cNvPr>
            <p:cNvSpPr txBox="1"/>
            <p:nvPr/>
          </p:nvSpPr>
          <p:spPr>
            <a:xfrm>
              <a:off x="1799479" y="4981300"/>
              <a:ext cx="549006"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Mayo</a:t>
              </a:r>
            </a:p>
          </p:txBody>
        </p:sp>
        <p:sp>
          <p:nvSpPr>
            <p:cNvPr id="44" name="CuadroTexto 43">
              <a:extLst>
                <a:ext uri="{FF2B5EF4-FFF2-40B4-BE49-F238E27FC236}">
                  <a16:creationId xmlns:a16="http://schemas.microsoft.com/office/drawing/2014/main" id="{02B16C78-99E3-8CE0-B452-1DEFDAB59FF9}"/>
                </a:ext>
              </a:extLst>
            </p:cNvPr>
            <p:cNvSpPr txBox="1"/>
            <p:nvPr/>
          </p:nvSpPr>
          <p:spPr>
            <a:xfrm>
              <a:off x="2938514"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Junio</a:t>
              </a:r>
            </a:p>
          </p:txBody>
        </p:sp>
        <p:sp>
          <p:nvSpPr>
            <p:cNvPr id="47" name="CuadroTexto 46">
              <a:extLst>
                <a:ext uri="{FF2B5EF4-FFF2-40B4-BE49-F238E27FC236}">
                  <a16:creationId xmlns:a16="http://schemas.microsoft.com/office/drawing/2014/main" id="{85FD0F6A-E9B3-12EB-6690-C54D9F1D03F0}"/>
                </a:ext>
              </a:extLst>
            </p:cNvPr>
            <p:cNvSpPr txBox="1"/>
            <p:nvPr/>
          </p:nvSpPr>
          <p:spPr>
            <a:xfrm>
              <a:off x="4143570"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Julio</a:t>
              </a:r>
            </a:p>
          </p:txBody>
        </p:sp>
        <p:sp>
          <p:nvSpPr>
            <p:cNvPr id="53" name="CuadroTexto 52">
              <a:extLst>
                <a:ext uri="{FF2B5EF4-FFF2-40B4-BE49-F238E27FC236}">
                  <a16:creationId xmlns:a16="http://schemas.microsoft.com/office/drawing/2014/main" id="{E677B8D3-2020-486A-0416-F84E3788D928}"/>
                </a:ext>
              </a:extLst>
            </p:cNvPr>
            <p:cNvSpPr txBox="1"/>
            <p:nvPr/>
          </p:nvSpPr>
          <p:spPr>
            <a:xfrm>
              <a:off x="5202291"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Agosto</a:t>
              </a:r>
            </a:p>
          </p:txBody>
        </p:sp>
        <p:sp>
          <p:nvSpPr>
            <p:cNvPr id="54" name="CuadroTexto 53">
              <a:extLst>
                <a:ext uri="{FF2B5EF4-FFF2-40B4-BE49-F238E27FC236}">
                  <a16:creationId xmlns:a16="http://schemas.microsoft.com/office/drawing/2014/main" id="{E4322197-0820-2D5D-1551-7D84244728BC}"/>
                </a:ext>
              </a:extLst>
            </p:cNvPr>
            <p:cNvSpPr txBox="1"/>
            <p:nvPr/>
          </p:nvSpPr>
          <p:spPr>
            <a:xfrm>
              <a:off x="6141411" y="4981300"/>
              <a:ext cx="93910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Setiembre</a:t>
              </a:r>
            </a:p>
          </p:txBody>
        </p:sp>
        <p:sp>
          <p:nvSpPr>
            <p:cNvPr id="55" name="CuadroTexto 54">
              <a:extLst>
                <a:ext uri="{FF2B5EF4-FFF2-40B4-BE49-F238E27FC236}">
                  <a16:creationId xmlns:a16="http://schemas.microsoft.com/office/drawing/2014/main" id="{FD3F77AD-0DA6-2B56-AB59-9C0756077CC0}"/>
                </a:ext>
              </a:extLst>
            </p:cNvPr>
            <p:cNvSpPr txBox="1"/>
            <p:nvPr/>
          </p:nvSpPr>
          <p:spPr>
            <a:xfrm>
              <a:off x="682404" y="4444049"/>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Inicio</a:t>
              </a:r>
            </a:p>
          </p:txBody>
        </p:sp>
        <p:sp>
          <p:nvSpPr>
            <p:cNvPr id="56" name="CuadroTexto 55">
              <a:extLst>
                <a:ext uri="{FF2B5EF4-FFF2-40B4-BE49-F238E27FC236}">
                  <a16:creationId xmlns:a16="http://schemas.microsoft.com/office/drawing/2014/main" id="{561F8DDF-97BA-4D05-AD63-B9320946C82E}"/>
                </a:ext>
              </a:extLst>
            </p:cNvPr>
            <p:cNvSpPr txBox="1"/>
            <p:nvPr/>
          </p:nvSpPr>
          <p:spPr>
            <a:xfrm>
              <a:off x="7339528" y="4442083"/>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Fin</a:t>
              </a:r>
            </a:p>
          </p:txBody>
        </p:sp>
        <p:grpSp>
          <p:nvGrpSpPr>
            <p:cNvPr id="57" name="Google Shape;308;p22">
              <a:extLst>
                <a:ext uri="{FF2B5EF4-FFF2-40B4-BE49-F238E27FC236}">
                  <a16:creationId xmlns:a16="http://schemas.microsoft.com/office/drawing/2014/main" id="{71E53342-B8BB-BA64-5E0D-E3E563C50331}"/>
                </a:ext>
              </a:extLst>
            </p:cNvPr>
            <p:cNvGrpSpPr/>
            <p:nvPr/>
          </p:nvGrpSpPr>
          <p:grpSpPr>
            <a:xfrm>
              <a:off x="7601366" y="4722006"/>
              <a:ext cx="227701" cy="226837"/>
              <a:chOff x="3427964" y="2244682"/>
              <a:chExt cx="225891" cy="225034"/>
            </a:xfrm>
          </p:grpSpPr>
          <p:sp>
            <p:nvSpPr>
              <p:cNvPr id="77" name="Google Shape;309;p22">
                <a:extLst>
                  <a:ext uri="{FF2B5EF4-FFF2-40B4-BE49-F238E27FC236}">
                    <a16:creationId xmlns:a16="http://schemas.microsoft.com/office/drawing/2014/main" id="{DB27FD8D-C569-74EA-4D23-EA3E6E42D657}"/>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8" name="Google Shape;310;p22">
                <a:extLst>
                  <a:ext uri="{FF2B5EF4-FFF2-40B4-BE49-F238E27FC236}">
                    <a16:creationId xmlns:a16="http://schemas.microsoft.com/office/drawing/2014/main" id="{4D241DB5-C670-97BF-CAED-8890934AC079}"/>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58" name="Google Shape;308;p22">
              <a:extLst>
                <a:ext uri="{FF2B5EF4-FFF2-40B4-BE49-F238E27FC236}">
                  <a16:creationId xmlns:a16="http://schemas.microsoft.com/office/drawing/2014/main" id="{EBAEC5BC-C4EC-ACFA-3593-F258D286A50F}"/>
                </a:ext>
              </a:extLst>
            </p:cNvPr>
            <p:cNvGrpSpPr/>
            <p:nvPr/>
          </p:nvGrpSpPr>
          <p:grpSpPr>
            <a:xfrm>
              <a:off x="5427655" y="4722006"/>
              <a:ext cx="227701" cy="226837"/>
              <a:chOff x="3427964" y="2244682"/>
              <a:chExt cx="225891" cy="225034"/>
            </a:xfrm>
          </p:grpSpPr>
          <p:sp>
            <p:nvSpPr>
              <p:cNvPr id="75" name="Google Shape;309;p22">
                <a:extLst>
                  <a:ext uri="{FF2B5EF4-FFF2-40B4-BE49-F238E27FC236}">
                    <a16:creationId xmlns:a16="http://schemas.microsoft.com/office/drawing/2014/main" id="{10A7B155-A079-CC5B-7B67-720B466C58EB}"/>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6" name="Google Shape;310;p22">
                <a:extLst>
                  <a:ext uri="{FF2B5EF4-FFF2-40B4-BE49-F238E27FC236}">
                    <a16:creationId xmlns:a16="http://schemas.microsoft.com/office/drawing/2014/main" id="{C61E2AC2-F0E4-4F64-E83E-FB853A892C0D}"/>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59" name="Google Shape;308;p22">
              <a:extLst>
                <a:ext uri="{FF2B5EF4-FFF2-40B4-BE49-F238E27FC236}">
                  <a16:creationId xmlns:a16="http://schemas.microsoft.com/office/drawing/2014/main" id="{3832A02E-E54B-8F7F-D687-73C3C58F60DE}"/>
                </a:ext>
              </a:extLst>
            </p:cNvPr>
            <p:cNvGrpSpPr/>
            <p:nvPr/>
          </p:nvGrpSpPr>
          <p:grpSpPr>
            <a:xfrm>
              <a:off x="4359736" y="4722006"/>
              <a:ext cx="227701" cy="226837"/>
              <a:chOff x="3427964" y="2244682"/>
              <a:chExt cx="225891" cy="225034"/>
            </a:xfrm>
          </p:grpSpPr>
          <p:sp>
            <p:nvSpPr>
              <p:cNvPr id="73" name="Google Shape;309;p22">
                <a:extLst>
                  <a:ext uri="{FF2B5EF4-FFF2-40B4-BE49-F238E27FC236}">
                    <a16:creationId xmlns:a16="http://schemas.microsoft.com/office/drawing/2014/main" id="{C148645F-BC4D-7492-F474-50DD4ACD8284}"/>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4" name="Google Shape;310;p22">
                <a:extLst>
                  <a:ext uri="{FF2B5EF4-FFF2-40B4-BE49-F238E27FC236}">
                    <a16:creationId xmlns:a16="http://schemas.microsoft.com/office/drawing/2014/main" id="{85744ABD-6F7B-B6B8-EB4D-2960CBD15D4D}"/>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1" name="Google Shape;308;p22">
              <a:extLst>
                <a:ext uri="{FF2B5EF4-FFF2-40B4-BE49-F238E27FC236}">
                  <a16:creationId xmlns:a16="http://schemas.microsoft.com/office/drawing/2014/main" id="{08F07755-5844-945B-7BDB-45C7AB8E54D3}"/>
                </a:ext>
              </a:extLst>
            </p:cNvPr>
            <p:cNvGrpSpPr/>
            <p:nvPr/>
          </p:nvGrpSpPr>
          <p:grpSpPr>
            <a:xfrm>
              <a:off x="3167565" y="4722006"/>
              <a:ext cx="227701" cy="226837"/>
              <a:chOff x="3427964" y="2244682"/>
              <a:chExt cx="225891" cy="225034"/>
            </a:xfrm>
          </p:grpSpPr>
          <p:sp>
            <p:nvSpPr>
              <p:cNvPr id="71" name="Google Shape;309;p22">
                <a:extLst>
                  <a:ext uri="{FF2B5EF4-FFF2-40B4-BE49-F238E27FC236}">
                    <a16:creationId xmlns:a16="http://schemas.microsoft.com/office/drawing/2014/main" id="{61155ECA-3E70-9EFB-D827-E240DF7CEACE}"/>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2" name="Google Shape;310;p22">
                <a:extLst>
                  <a:ext uri="{FF2B5EF4-FFF2-40B4-BE49-F238E27FC236}">
                    <a16:creationId xmlns:a16="http://schemas.microsoft.com/office/drawing/2014/main" id="{1D8AB297-7091-D010-84A2-A33EDB8D2A05}"/>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2" name="Google Shape;308;p22">
              <a:extLst>
                <a:ext uri="{FF2B5EF4-FFF2-40B4-BE49-F238E27FC236}">
                  <a16:creationId xmlns:a16="http://schemas.microsoft.com/office/drawing/2014/main" id="{1701320F-B10A-6920-1EBA-E14169B8F3E3}"/>
                </a:ext>
              </a:extLst>
            </p:cNvPr>
            <p:cNvGrpSpPr/>
            <p:nvPr/>
          </p:nvGrpSpPr>
          <p:grpSpPr>
            <a:xfrm>
              <a:off x="1960133" y="4722006"/>
              <a:ext cx="227701" cy="226837"/>
              <a:chOff x="3427964" y="2244682"/>
              <a:chExt cx="225891" cy="225034"/>
            </a:xfrm>
          </p:grpSpPr>
          <p:sp>
            <p:nvSpPr>
              <p:cNvPr id="69" name="Google Shape;309;p22">
                <a:extLst>
                  <a:ext uri="{FF2B5EF4-FFF2-40B4-BE49-F238E27FC236}">
                    <a16:creationId xmlns:a16="http://schemas.microsoft.com/office/drawing/2014/main" id="{0F2949F4-49FC-E20B-D034-57CC8E107894}"/>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0" name="Google Shape;310;p22">
                <a:extLst>
                  <a:ext uri="{FF2B5EF4-FFF2-40B4-BE49-F238E27FC236}">
                    <a16:creationId xmlns:a16="http://schemas.microsoft.com/office/drawing/2014/main" id="{52EBD4CD-66EC-D7EB-A195-D5F118C01931}"/>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3" name="Google Shape;308;p22">
              <a:extLst>
                <a:ext uri="{FF2B5EF4-FFF2-40B4-BE49-F238E27FC236}">
                  <a16:creationId xmlns:a16="http://schemas.microsoft.com/office/drawing/2014/main" id="{F10061DA-226C-2BA6-5D5B-76B0B45D2D30}"/>
                </a:ext>
              </a:extLst>
            </p:cNvPr>
            <p:cNvGrpSpPr/>
            <p:nvPr/>
          </p:nvGrpSpPr>
          <p:grpSpPr>
            <a:xfrm>
              <a:off x="946879" y="4722006"/>
              <a:ext cx="227701" cy="226837"/>
              <a:chOff x="3427964" y="2244682"/>
              <a:chExt cx="225891" cy="225034"/>
            </a:xfrm>
          </p:grpSpPr>
          <p:sp>
            <p:nvSpPr>
              <p:cNvPr id="67" name="Google Shape;309;p22">
                <a:extLst>
                  <a:ext uri="{FF2B5EF4-FFF2-40B4-BE49-F238E27FC236}">
                    <a16:creationId xmlns:a16="http://schemas.microsoft.com/office/drawing/2014/main" id="{323269F1-54A2-4856-A848-4967F190D680}"/>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8" name="Google Shape;310;p22">
                <a:extLst>
                  <a:ext uri="{FF2B5EF4-FFF2-40B4-BE49-F238E27FC236}">
                    <a16:creationId xmlns:a16="http://schemas.microsoft.com/office/drawing/2014/main" id="{CAC5EB4C-0B65-B1CE-1A6D-74192FDE5C02}"/>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4" name="Google Shape;308;p22">
              <a:extLst>
                <a:ext uri="{FF2B5EF4-FFF2-40B4-BE49-F238E27FC236}">
                  <a16:creationId xmlns:a16="http://schemas.microsoft.com/office/drawing/2014/main" id="{11C0144E-83F2-64D1-1776-F40BCA8F6DAB}"/>
                </a:ext>
              </a:extLst>
            </p:cNvPr>
            <p:cNvGrpSpPr/>
            <p:nvPr/>
          </p:nvGrpSpPr>
          <p:grpSpPr>
            <a:xfrm>
              <a:off x="6506760" y="4722006"/>
              <a:ext cx="227701" cy="226837"/>
              <a:chOff x="3427964" y="2244682"/>
              <a:chExt cx="225891" cy="225034"/>
            </a:xfrm>
          </p:grpSpPr>
          <p:sp>
            <p:nvSpPr>
              <p:cNvPr id="65" name="Google Shape;309;p22">
                <a:extLst>
                  <a:ext uri="{FF2B5EF4-FFF2-40B4-BE49-F238E27FC236}">
                    <a16:creationId xmlns:a16="http://schemas.microsoft.com/office/drawing/2014/main" id="{DEFB5DC4-7FC4-BEEB-C1DA-D6988A6B9CF8}"/>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66" name="Google Shape;310;p22">
                <a:extLst>
                  <a:ext uri="{FF2B5EF4-FFF2-40B4-BE49-F238E27FC236}">
                    <a16:creationId xmlns:a16="http://schemas.microsoft.com/office/drawing/2014/main" id="{79BD0EB0-0DF7-C42C-F8B9-488FE942B604}"/>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sp>
        <p:nvSpPr>
          <p:cNvPr id="11" name="1 CuadroTexto">
            <a:extLst>
              <a:ext uri="{FF2B5EF4-FFF2-40B4-BE49-F238E27FC236}">
                <a16:creationId xmlns:a16="http://schemas.microsoft.com/office/drawing/2014/main" id="{E2B10AB8-818A-93CA-D34C-ED0388E1D302}"/>
              </a:ext>
            </a:extLst>
          </p:cNvPr>
          <p:cNvSpPr txBox="1"/>
          <p:nvPr/>
        </p:nvSpPr>
        <p:spPr>
          <a:xfrm>
            <a:off x="509876" y="927655"/>
            <a:ext cx="7168902" cy="569387"/>
          </a:xfrm>
          <a:prstGeom prst="rect">
            <a:avLst/>
          </a:prstGeom>
          <a:noFill/>
        </p:spPr>
        <p:txBody>
          <a:bodyPr wrap="square" lIns="0" tIns="0" rIns="0" bIns="0" rtlCol="0">
            <a:spAutoFit/>
          </a:bodyPr>
          <a:lstStyle/>
          <a:p>
            <a:pPr algn="just">
              <a:spcAft>
                <a:spcPts val="600"/>
              </a:spcAft>
            </a:pPr>
            <a:r>
              <a:rPr lang="es-PE" sz="1600" b="1" dirty="0">
                <a:latin typeface="Calibri" panose="020F0502020204030204" pitchFamily="34" charset="0"/>
                <a:cs typeface="Calibri" panose="020F0502020204030204" pitchFamily="34" charset="0"/>
              </a:rPr>
              <a:t>COMPARACIÓN ENTRE COSTOS FIJOS Y COSTOS VARIABLES</a:t>
            </a:r>
          </a:p>
          <a:p>
            <a:pPr algn="just"/>
            <a:r>
              <a:rPr lang="es-PE" sz="1600" b="1" dirty="0">
                <a:solidFill>
                  <a:srgbClr val="EF4539"/>
                </a:solidFill>
                <a:latin typeface="Calibri" panose="020F0502020204030204" pitchFamily="34" charset="0"/>
                <a:cs typeface="Calibri" panose="020F0502020204030204" pitchFamily="34" charset="0"/>
              </a:rPr>
              <a:t>Proyecto A dentro del Edificio Principal de Alicorp</a:t>
            </a:r>
          </a:p>
        </p:txBody>
      </p:sp>
      <p:pic>
        <p:nvPicPr>
          <p:cNvPr id="16" name="Imagen 15" descr="Imagen que contiene traje&#10;&#10;Descripción generada automáticamente">
            <a:extLst>
              <a:ext uri="{FF2B5EF4-FFF2-40B4-BE49-F238E27FC236}">
                <a16:creationId xmlns:a16="http://schemas.microsoft.com/office/drawing/2014/main" id="{47B453FD-D1F0-4DE7-A2C1-C42361A277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09800" y="3362073"/>
            <a:ext cx="722910" cy="722910"/>
          </a:xfrm>
          <a:prstGeom prst="rect">
            <a:avLst/>
          </a:prstGeom>
        </p:spPr>
      </p:pic>
      <p:pic>
        <p:nvPicPr>
          <p:cNvPr id="17" name="Imagen 16" descr="Imagen que contiene traje&#10;&#10;Descripción generada automáticamente">
            <a:extLst>
              <a:ext uri="{FF2B5EF4-FFF2-40B4-BE49-F238E27FC236}">
                <a16:creationId xmlns:a16="http://schemas.microsoft.com/office/drawing/2014/main" id="{04BFADE1-33E9-4AB7-99E3-ACAEE622C77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3178" y="3000618"/>
            <a:ext cx="722910" cy="722910"/>
          </a:xfrm>
          <a:prstGeom prst="rect">
            <a:avLst/>
          </a:prstGeom>
        </p:spPr>
      </p:pic>
      <p:pic>
        <p:nvPicPr>
          <p:cNvPr id="18" name="Imagen 17" descr="Imagen que contiene traje&#10;&#10;Descripción generada automáticamente">
            <a:extLst>
              <a:ext uri="{FF2B5EF4-FFF2-40B4-BE49-F238E27FC236}">
                <a16:creationId xmlns:a16="http://schemas.microsoft.com/office/drawing/2014/main" id="{66E38DEB-26CC-4211-B961-5DBE1FA6342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97918" y="2601309"/>
            <a:ext cx="722910" cy="722910"/>
          </a:xfrm>
          <a:prstGeom prst="rect">
            <a:avLst/>
          </a:prstGeom>
        </p:spPr>
      </p:pic>
      <p:pic>
        <p:nvPicPr>
          <p:cNvPr id="19" name="Imagen 18" descr="Imagen que contiene traje&#10;&#10;Descripción generada automáticamente">
            <a:extLst>
              <a:ext uri="{FF2B5EF4-FFF2-40B4-BE49-F238E27FC236}">
                <a16:creationId xmlns:a16="http://schemas.microsoft.com/office/drawing/2014/main" id="{21AB929E-9904-4E22-892B-F67A191C8E8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05595" y="2211387"/>
            <a:ext cx="722910" cy="722910"/>
          </a:xfrm>
          <a:prstGeom prst="rect">
            <a:avLst/>
          </a:prstGeom>
        </p:spPr>
      </p:pic>
      <p:sp>
        <p:nvSpPr>
          <p:cNvPr id="31" name="Rectángulo: esquinas redondeadas 30">
            <a:extLst>
              <a:ext uri="{FF2B5EF4-FFF2-40B4-BE49-F238E27FC236}">
                <a16:creationId xmlns:a16="http://schemas.microsoft.com/office/drawing/2014/main" id="{938BDC4F-E455-4EEA-B051-C6311F45CE3B}"/>
              </a:ext>
            </a:extLst>
          </p:cNvPr>
          <p:cNvSpPr/>
          <p:nvPr/>
        </p:nvSpPr>
        <p:spPr>
          <a:xfrm>
            <a:off x="3732241" y="2026540"/>
            <a:ext cx="1253847" cy="2115217"/>
          </a:xfrm>
          <a:prstGeom prst="roundRect">
            <a:avLst>
              <a:gd name="adj" fmla="val 8054"/>
            </a:avLst>
          </a:prstGeom>
          <a:noFill/>
          <a:ln w="34925">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48" name="CuadroTexto 47">
            <a:extLst>
              <a:ext uri="{FF2B5EF4-FFF2-40B4-BE49-F238E27FC236}">
                <a16:creationId xmlns:a16="http://schemas.microsoft.com/office/drawing/2014/main" id="{826269E9-731E-46CC-AB11-23F18FA35AC8}"/>
              </a:ext>
            </a:extLst>
          </p:cNvPr>
          <p:cNvSpPr txBox="1"/>
          <p:nvPr/>
        </p:nvSpPr>
        <p:spPr>
          <a:xfrm>
            <a:off x="498628" y="2366249"/>
            <a:ext cx="1896745" cy="215444"/>
          </a:xfrm>
          <a:prstGeom prst="rect">
            <a:avLst/>
          </a:prstGeom>
          <a:noFill/>
        </p:spPr>
        <p:txBody>
          <a:bodyPr wrap="square" lIns="0" tIns="0" rIns="0" bIns="0" rtlCol="0">
            <a:spAutoFit/>
          </a:bodyPr>
          <a:lstStyle/>
          <a:p>
            <a:r>
              <a:rPr lang="es-PE" sz="1400" b="1" dirty="0">
                <a:solidFill>
                  <a:srgbClr val="00B1C2"/>
                </a:solidFill>
                <a:latin typeface="Calibri" panose="020F0502020204030204" pitchFamily="34" charset="0"/>
                <a:cs typeface="Calibri" panose="020F0502020204030204" pitchFamily="34" charset="0"/>
              </a:rPr>
              <a:t>Costo de Personal</a:t>
            </a:r>
          </a:p>
        </p:txBody>
      </p:sp>
      <p:sp>
        <p:nvSpPr>
          <p:cNvPr id="50" name="Flecha: a la derecha 49">
            <a:extLst>
              <a:ext uri="{FF2B5EF4-FFF2-40B4-BE49-F238E27FC236}">
                <a16:creationId xmlns:a16="http://schemas.microsoft.com/office/drawing/2014/main" id="{766D7979-BD49-4F20-A740-68C08D9F5C89}"/>
              </a:ext>
            </a:extLst>
          </p:cNvPr>
          <p:cNvSpPr/>
          <p:nvPr/>
        </p:nvSpPr>
        <p:spPr>
          <a:xfrm>
            <a:off x="2029885" y="2347481"/>
            <a:ext cx="291286" cy="300083"/>
          </a:xfrm>
          <a:prstGeom prst="rightArrow">
            <a:avLst/>
          </a:prstGeom>
          <a:solidFill>
            <a:srgbClr val="EF4539"/>
          </a:solidFill>
          <a:ln>
            <a:solidFill>
              <a:srgbClr val="EF45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51" name="CuadroTexto 50">
            <a:extLst>
              <a:ext uri="{FF2B5EF4-FFF2-40B4-BE49-F238E27FC236}">
                <a16:creationId xmlns:a16="http://schemas.microsoft.com/office/drawing/2014/main" id="{2D2D2EC9-0DAB-4442-9EB6-25200521B852}"/>
              </a:ext>
            </a:extLst>
          </p:cNvPr>
          <p:cNvSpPr txBox="1"/>
          <p:nvPr/>
        </p:nvSpPr>
        <p:spPr>
          <a:xfrm>
            <a:off x="2458145" y="2358260"/>
            <a:ext cx="1896745" cy="215444"/>
          </a:xfrm>
          <a:prstGeom prst="rect">
            <a:avLst/>
          </a:prstGeom>
          <a:noFill/>
        </p:spPr>
        <p:txBody>
          <a:bodyPr wrap="square" lIns="0" tIns="0" rIns="0" bIns="0" rtlCol="0">
            <a:spAutoFit/>
          </a:bodyPr>
          <a:lstStyle/>
          <a:p>
            <a:r>
              <a:rPr lang="es-PE" sz="1400" b="1" dirty="0">
                <a:solidFill>
                  <a:srgbClr val="EF4539"/>
                </a:solidFill>
                <a:latin typeface="Calibri" panose="020F0502020204030204" pitchFamily="34" charset="0"/>
                <a:cs typeface="Calibri" panose="020F0502020204030204" pitchFamily="34" charset="0"/>
              </a:rPr>
              <a:t>Costo Fijo</a:t>
            </a:r>
          </a:p>
        </p:txBody>
      </p:sp>
      <p:sp>
        <p:nvSpPr>
          <p:cNvPr id="52" name="CuadroTexto 51">
            <a:extLst>
              <a:ext uri="{FF2B5EF4-FFF2-40B4-BE49-F238E27FC236}">
                <a16:creationId xmlns:a16="http://schemas.microsoft.com/office/drawing/2014/main" id="{DAD9D236-80C8-4345-ADF2-D7EBE84FA057}"/>
              </a:ext>
            </a:extLst>
          </p:cNvPr>
          <p:cNvSpPr txBox="1"/>
          <p:nvPr/>
        </p:nvSpPr>
        <p:spPr>
          <a:xfrm>
            <a:off x="3685307" y="1501012"/>
            <a:ext cx="1320961" cy="553998"/>
          </a:xfrm>
          <a:prstGeom prst="rect">
            <a:avLst/>
          </a:prstGeom>
          <a:noFill/>
        </p:spPr>
        <p:txBody>
          <a:bodyPr wrap="square" rtlCol="0" anchor="ctr">
            <a:spAutoFit/>
          </a:bodyPr>
          <a:lstStyle/>
          <a:p>
            <a:pPr algn="ctr"/>
            <a:r>
              <a:rPr lang="es-PE" sz="3000" b="1" dirty="0">
                <a:latin typeface="Calibri" panose="020F0502020204030204" pitchFamily="34" charset="0"/>
                <a:cs typeface="Calibri" panose="020F0502020204030204" pitchFamily="34" charset="0"/>
              </a:rPr>
              <a:t>4</a:t>
            </a:r>
            <a:r>
              <a:rPr lang="es-PE" sz="1200" b="1" dirty="0">
                <a:latin typeface="Calibri" panose="020F0502020204030204" pitchFamily="34" charset="0"/>
                <a:cs typeface="Calibri" panose="020F0502020204030204" pitchFamily="34" charset="0"/>
              </a:rPr>
              <a:t> Consultores</a:t>
            </a:r>
          </a:p>
        </p:txBody>
      </p:sp>
      <p:sp>
        <p:nvSpPr>
          <p:cNvPr id="9" name="Rectangle 5">
            <a:extLst>
              <a:ext uri="{FF2B5EF4-FFF2-40B4-BE49-F238E27FC236}">
                <a16:creationId xmlns:a16="http://schemas.microsoft.com/office/drawing/2014/main" id="{F25AC811-8B93-A72F-E891-9E7ED0E5FE09}"/>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grpSp>
        <p:nvGrpSpPr>
          <p:cNvPr id="34" name="Grupo 33">
            <a:extLst>
              <a:ext uri="{FF2B5EF4-FFF2-40B4-BE49-F238E27FC236}">
                <a16:creationId xmlns:a16="http://schemas.microsoft.com/office/drawing/2014/main" id="{8376B8C1-1F21-438E-5568-F6D4CF6D590D}"/>
              </a:ext>
            </a:extLst>
          </p:cNvPr>
          <p:cNvGrpSpPr/>
          <p:nvPr/>
        </p:nvGrpSpPr>
        <p:grpSpPr>
          <a:xfrm>
            <a:off x="347804" y="1635867"/>
            <a:ext cx="1618296" cy="367681"/>
            <a:chOff x="299394" y="1535141"/>
            <a:chExt cx="2205103" cy="501005"/>
          </a:xfrm>
        </p:grpSpPr>
        <p:sp>
          <p:nvSpPr>
            <p:cNvPr id="12" name="Google Shape;332;p23">
              <a:extLst>
                <a:ext uri="{FF2B5EF4-FFF2-40B4-BE49-F238E27FC236}">
                  <a16:creationId xmlns:a16="http://schemas.microsoft.com/office/drawing/2014/main" id="{C8154C6F-FBC0-07F0-3402-1B23DEFC8552}"/>
                </a:ext>
              </a:extLst>
            </p:cNvPr>
            <p:cNvSpPr/>
            <p:nvPr/>
          </p:nvSpPr>
          <p:spPr>
            <a:xfrm>
              <a:off x="514309" y="1535141"/>
              <a:ext cx="1990188"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algn="ctr"/>
              <a:r>
                <a:rPr lang="es-MX" sz="1600" b="1" dirty="0">
                  <a:solidFill>
                    <a:schemeClr val="bg1"/>
                  </a:solidFill>
                  <a:latin typeface="Calibri" panose="020F0502020204030204" pitchFamily="34" charset="0"/>
                  <a:cs typeface="Calibri" panose="020F0502020204030204" pitchFamily="34" charset="0"/>
                </a:rPr>
                <a:t>Caso 1</a:t>
              </a:r>
              <a:endParaRPr lang="es-PE" sz="1600" b="1" dirty="0">
                <a:solidFill>
                  <a:schemeClr val="bg1"/>
                </a:solidFill>
                <a:latin typeface="Calibri" panose="020F0502020204030204" pitchFamily="34" charset="0"/>
                <a:cs typeface="Calibri" panose="020F0502020204030204" pitchFamily="34" charset="0"/>
              </a:endParaRPr>
            </a:p>
          </p:txBody>
        </p:sp>
        <p:grpSp>
          <p:nvGrpSpPr>
            <p:cNvPr id="15" name="Agrupar 4">
              <a:extLst>
                <a:ext uri="{FF2B5EF4-FFF2-40B4-BE49-F238E27FC236}">
                  <a16:creationId xmlns:a16="http://schemas.microsoft.com/office/drawing/2014/main" id="{40DFFE1C-F166-6462-94C7-35108F373274}"/>
                </a:ext>
              </a:extLst>
            </p:cNvPr>
            <p:cNvGrpSpPr/>
            <p:nvPr/>
          </p:nvGrpSpPr>
          <p:grpSpPr>
            <a:xfrm>
              <a:off x="299394" y="1583770"/>
              <a:ext cx="459474" cy="403823"/>
              <a:chOff x="5892512" y="2805541"/>
              <a:chExt cx="459474" cy="403823"/>
            </a:xfrm>
          </p:grpSpPr>
          <p:sp>
            <p:nvSpPr>
              <p:cNvPr id="30" name="Elipse 29">
                <a:extLst>
                  <a:ext uri="{FF2B5EF4-FFF2-40B4-BE49-F238E27FC236}">
                    <a16:creationId xmlns:a16="http://schemas.microsoft.com/office/drawing/2014/main" id="{84377D5D-4A91-545C-6CAE-0E61C39D07D0}"/>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32" name="Elipse 31">
                <a:extLst>
                  <a:ext uri="{FF2B5EF4-FFF2-40B4-BE49-F238E27FC236}">
                    <a16:creationId xmlns:a16="http://schemas.microsoft.com/office/drawing/2014/main" id="{24BF63F5-C343-CF6D-3C54-AAADDDC0EC41}"/>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33" name="Triángulo 32">
                <a:extLst>
                  <a:ext uri="{FF2B5EF4-FFF2-40B4-BE49-F238E27FC236}">
                    <a16:creationId xmlns:a16="http://schemas.microsoft.com/office/drawing/2014/main" id="{8E0DE0F5-A1C1-D7CC-7FE9-5C65A213661A}"/>
                  </a:ext>
                </a:extLst>
              </p:cNvPr>
              <p:cNvSpPr/>
              <p:nvPr/>
            </p:nvSpPr>
            <p:spPr>
              <a:xfrm rot="5400000">
                <a:off x="6076285" y="2946262"/>
                <a:ext cx="186870" cy="122381"/>
              </a:xfrm>
              <a:prstGeom prst="triangle">
                <a:avLst/>
              </a:prstGeom>
              <a:solidFill>
                <a:srgbClr val="EF45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cxnSp>
        <p:nvCxnSpPr>
          <p:cNvPr id="80" name="Conector angular 79">
            <a:extLst>
              <a:ext uri="{FF2B5EF4-FFF2-40B4-BE49-F238E27FC236}">
                <a16:creationId xmlns:a16="http://schemas.microsoft.com/office/drawing/2014/main" id="{78285D25-3187-679E-30F8-19152384BEC3}"/>
              </a:ext>
            </a:extLst>
          </p:cNvPr>
          <p:cNvCxnSpPr>
            <a:cxnSpLocks/>
          </p:cNvCxnSpPr>
          <p:nvPr/>
        </p:nvCxnSpPr>
        <p:spPr>
          <a:xfrm rot="16200000" flipH="1">
            <a:off x="4387807" y="2023098"/>
            <a:ext cx="9565" cy="5584781"/>
          </a:xfrm>
          <a:prstGeom prst="bentConnector3">
            <a:avLst>
              <a:gd name="adj1" fmla="val -3027287"/>
            </a:avLst>
          </a:prstGeom>
          <a:ln w="19050">
            <a:solidFill>
              <a:srgbClr val="00B1C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3" name="Conector recto de flecha 92">
            <a:extLst>
              <a:ext uri="{FF2B5EF4-FFF2-40B4-BE49-F238E27FC236}">
                <a16:creationId xmlns:a16="http://schemas.microsoft.com/office/drawing/2014/main" id="{6E383422-937C-A140-0F89-3F7FFC270D28}"/>
              </a:ext>
            </a:extLst>
          </p:cNvPr>
          <p:cNvCxnSpPr>
            <a:cxnSpLocks/>
          </p:cNvCxnSpPr>
          <p:nvPr/>
        </p:nvCxnSpPr>
        <p:spPr>
          <a:xfrm>
            <a:off x="6021978" y="4514850"/>
            <a:ext cx="0" cy="295855"/>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ector recto de flecha 94">
            <a:extLst>
              <a:ext uri="{FF2B5EF4-FFF2-40B4-BE49-F238E27FC236}">
                <a16:creationId xmlns:a16="http://schemas.microsoft.com/office/drawing/2014/main" id="{66E0CB82-D0EC-644C-D04D-C75DF9712E66}"/>
              </a:ext>
            </a:extLst>
          </p:cNvPr>
          <p:cNvCxnSpPr>
            <a:cxnSpLocks/>
          </p:cNvCxnSpPr>
          <p:nvPr/>
        </p:nvCxnSpPr>
        <p:spPr>
          <a:xfrm>
            <a:off x="5005978" y="4514850"/>
            <a:ext cx="0" cy="295855"/>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96" name="Conector recto de flecha 95">
            <a:extLst>
              <a:ext uri="{FF2B5EF4-FFF2-40B4-BE49-F238E27FC236}">
                <a16:creationId xmlns:a16="http://schemas.microsoft.com/office/drawing/2014/main" id="{67CF7B5E-EFAF-3EF5-C3D7-B9685702EB5E}"/>
              </a:ext>
            </a:extLst>
          </p:cNvPr>
          <p:cNvCxnSpPr>
            <a:cxnSpLocks/>
          </p:cNvCxnSpPr>
          <p:nvPr/>
        </p:nvCxnSpPr>
        <p:spPr>
          <a:xfrm>
            <a:off x="3910603" y="4514850"/>
            <a:ext cx="0" cy="295855"/>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97" name="Conector recto de flecha 96">
            <a:extLst>
              <a:ext uri="{FF2B5EF4-FFF2-40B4-BE49-F238E27FC236}">
                <a16:creationId xmlns:a16="http://schemas.microsoft.com/office/drawing/2014/main" id="{DA06F191-BF77-BD52-7F92-9A73126C45AF}"/>
              </a:ext>
            </a:extLst>
          </p:cNvPr>
          <p:cNvCxnSpPr>
            <a:cxnSpLocks/>
          </p:cNvCxnSpPr>
          <p:nvPr/>
        </p:nvCxnSpPr>
        <p:spPr>
          <a:xfrm>
            <a:off x="2691403" y="4514850"/>
            <a:ext cx="0" cy="295855"/>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ector recto 98">
            <a:extLst>
              <a:ext uri="{FF2B5EF4-FFF2-40B4-BE49-F238E27FC236}">
                <a16:creationId xmlns:a16="http://schemas.microsoft.com/office/drawing/2014/main" id="{7381825A-46DA-C245-DEE7-73AA939ED5B1}"/>
              </a:ext>
            </a:extLst>
          </p:cNvPr>
          <p:cNvCxnSpPr>
            <a:stCxn id="31" idx="2"/>
          </p:cNvCxnSpPr>
          <p:nvPr/>
        </p:nvCxnSpPr>
        <p:spPr>
          <a:xfrm flipH="1">
            <a:off x="4354890" y="4141757"/>
            <a:ext cx="4275" cy="373093"/>
          </a:xfrm>
          <a:prstGeom prst="line">
            <a:avLst/>
          </a:prstGeom>
          <a:ln w="19050">
            <a:solidFill>
              <a:srgbClr val="00B1C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3208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1 CuadroTexto">
            <a:extLst>
              <a:ext uri="{FF2B5EF4-FFF2-40B4-BE49-F238E27FC236}">
                <a16:creationId xmlns:a16="http://schemas.microsoft.com/office/drawing/2014/main" id="{E2B10AB8-818A-93CA-D34C-ED0388E1D302}"/>
              </a:ext>
            </a:extLst>
          </p:cNvPr>
          <p:cNvSpPr txBox="1"/>
          <p:nvPr/>
        </p:nvSpPr>
        <p:spPr>
          <a:xfrm>
            <a:off x="509876" y="926729"/>
            <a:ext cx="7168902" cy="569387"/>
          </a:xfrm>
          <a:prstGeom prst="rect">
            <a:avLst/>
          </a:prstGeom>
          <a:noFill/>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COMPARACIÓN ENTRE COSTOS FIJOS Y COSTOS VARIABLES</a:t>
            </a:r>
          </a:p>
          <a:p>
            <a:r>
              <a:rPr lang="es-PE" sz="1600" b="1" dirty="0">
                <a:solidFill>
                  <a:srgbClr val="EF4539"/>
                </a:solidFill>
                <a:latin typeface="Calibri" panose="020F0502020204030204" pitchFamily="34" charset="0"/>
                <a:cs typeface="Calibri" panose="020F0502020204030204" pitchFamily="34" charset="0"/>
              </a:rPr>
              <a:t>Proyecto A dentro del Edificio Principal de Alicorp</a:t>
            </a:r>
          </a:p>
        </p:txBody>
      </p:sp>
      <p:sp>
        <p:nvSpPr>
          <p:cNvPr id="3" name="Rectangle 5">
            <a:extLst>
              <a:ext uri="{FF2B5EF4-FFF2-40B4-BE49-F238E27FC236}">
                <a16:creationId xmlns:a16="http://schemas.microsoft.com/office/drawing/2014/main" id="{B27657A8-62B0-7F89-B2E5-69CCC337B69B}"/>
              </a:ext>
            </a:extLst>
          </p:cNvPr>
          <p:cNvSpPr/>
          <p:nvPr/>
        </p:nvSpPr>
        <p:spPr>
          <a:xfrm>
            <a:off x="503238" y="376836"/>
            <a:ext cx="6336474"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TIPOS DE COSTO: COSTOS FIJOS, VARIABLES, DIRECTOS, INDIRECTOS, HUNDIDOS</a:t>
            </a:r>
            <a:r>
              <a:rPr lang="es-PE" sz="1000" dirty="0">
                <a:solidFill>
                  <a:schemeClr val="bg1">
                    <a:lumMod val="65000"/>
                  </a:schemeClr>
                </a:solidFill>
                <a:latin typeface="Calibri" charset="0"/>
                <a:cs typeface="Calibri" charset="0"/>
              </a:rPr>
              <a:t> </a:t>
            </a:r>
          </a:p>
        </p:txBody>
      </p:sp>
      <p:grpSp>
        <p:nvGrpSpPr>
          <p:cNvPr id="45" name="Grupo 44">
            <a:extLst>
              <a:ext uri="{FF2B5EF4-FFF2-40B4-BE49-F238E27FC236}">
                <a16:creationId xmlns:a16="http://schemas.microsoft.com/office/drawing/2014/main" id="{1ACB57C2-6467-3FA6-D074-C6F24C479CAA}"/>
              </a:ext>
            </a:extLst>
          </p:cNvPr>
          <p:cNvGrpSpPr/>
          <p:nvPr/>
        </p:nvGrpSpPr>
        <p:grpSpPr>
          <a:xfrm>
            <a:off x="682404" y="1974642"/>
            <a:ext cx="7456991" cy="3283657"/>
            <a:chOff x="682404" y="1974642"/>
            <a:chExt cx="7456991" cy="3283657"/>
          </a:xfrm>
        </p:grpSpPr>
        <p:pic>
          <p:nvPicPr>
            <p:cNvPr id="46" name="Imagen 45" descr="Imagen que contiene edificio, biombo, rascacielos, torre&#10;&#10;Descripción generada automáticamente">
              <a:extLst>
                <a:ext uri="{FF2B5EF4-FFF2-40B4-BE49-F238E27FC236}">
                  <a16:creationId xmlns:a16="http://schemas.microsoft.com/office/drawing/2014/main" id="{990DC1D7-5BC7-99CE-EB23-D0CBF31483D3}"/>
                </a:ext>
              </a:extLst>
            </p:cNvPr>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6431" y="1974642"/>
              <a:ext cx="3453865" cy="3259917"/>
            </a:xfrm>
            <a:prstGeom prst="rect">
              <a:avLst/>
            </a:prstGeom>
          </p:spPr>
        </p:pic>
        <p:pic>
          <p:nvPicPr>
            <p:cNvPr id="48" name="Imagen 47">
              <a:extLst>
                <a:ext uri="{FF2B5EF4-FFF2-40B4-BE49-F238E27FC236}">
                  <a16:creationId xmlns:a16="http://schemas.microsoft.com/office/drawing/2014/main" id="{58B9FCC7-75FD-9F95-E7C7-B5CEECDEE3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489896">
              <a:off x="5125282" y="2317805"/>
              <a:ext cx="1002479" cy="285707"/>
            </a:xfrm>
            <a:prstGeom prst="rect">
              <a:avLst/>
            </a:prstGeom>
          </p:spPr>
        </p:pic>
        <p:cxnSp>
          <p:nvCxnSpPr>
            <p:cNvPr id="49" name="Conector recto de flecha 48">
              <a:extLst>
                <a:ext uri="{FF2B5EF4-FFF2-40B4-BE49-F238E27FC236}">
                  <a16:creationId xmlns:a16="http://schemas.microsoft.com/office/drawing/2014/main" id="{D326BBA7-C76D-403A-6B0A-407FC1631695}"/>
                </a:ext>
              </a:extLst>
            </p:cNvPr>
            <p:cNvCxnSpPr>
              <a:cxnSpLocks/>
            </p:cNvCxnSpPr>
            <p:nvPr/>
          </p:nvCxnSpPr>
          <p:spPr>
            <a:xfrm>
              <a:off x="1050967" y="4835424"/>
              <a:ext cx="6662057" cy="0"/>
            </a:xfrm>
            <a:prstGeom prst="straightConnector1">
              <a:avLst/>
            </a:prstGeom>
            <a:ln w="57150">
              <a:solidFill>
                <a:srgbClr val="EF4539"/>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0" name="CuadroTexto 49">
              <a:extLst>
                <a:ext uri="{FF2B5EF4-FFF2-40B4-BE49-F238E27FC236}">
                  <a16:creationId xmlns:a16="http://schemas.microsoft.com/office/drawing/2014/main" id="{DCD28899-6C1D-184D-5B90-AFF82592A3CA}"/>
                </a:ext>
              </a:extLst>
            </p:cNvPr>
            <p:cNvSpPr txBox="1"/>
            <p:nvPr/>
          </p:nvSpPr>
          <p:spPr>
            <a:xfrm>
              <a:off x="708066"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Abril</a:t>
              </a:r>
            </a:p>
          </p:txBody>
        </p:sp>
        <p:sp>
          <p:nvSpPr>
            <p:cNvPr id="51" name="CuadroTexto 50">
              <a:extLst>
                <a:ext uri="{FF2B5EF4-FFF2-40B4-BE49-F238E27FC236}">
                  <a16:creationId xmlns:a16="http://schemas.microsoft.com/office/drawing/2014/main" id="{18184B5B-D1BA-E724-2D98-4C1A51154851}"/>
                </a:ext>
              </a:extLst>
            </p:cNvPr>
            <p:cNvSpPr txBox="1"/>
            <p:nvPr/>
          </p:nvSpPr>
          <p:spPr>
            <a:xfrm>
              <a:off x="7288864" y="4948843"/>
              <a:ext cx="850531"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Octubre</a:t>
              </a:r>
            </a:p>
          </p:txBody>
        </p:sp>
        <p:sp>
          <p:nvSpPr>
            <p:cNvPr id="52" name="CuadroTexto 51">
              <a:extLst>
                <a:ext uri="{FF2B5EF4-FFF2-40B4-BE49-F238E27FC236}">
                  <a16:creationId xmlns:a16="http://schemas.microsoft.com/office/drawing/2014/main" id="{3D23142D-E876-BFFF-F95B-7D23425A52AC}"/>
                </a:ext>
              </a:extLst>
            </p:cNvPr>
            <p:cNvSpPr txBox="1"/>
            <p:nvPr/>
          </p:nvSpPr>
          <p:spPr>
            <a:xfrm>
              <a:off x="1799479" y="4981300"/>
              <a:ext cx="549006"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Mayo</a:t>
              </a:r>
            </a:p>
          </p:txBody>
        </p:sp>
        <p:sp>
          <p:nvSpPr>
            <p:cNvPr id="57" name="CuadroTexto 56">
              <a:extLst>
                <a:ext uri="{FF2B5EF4-FFF2-40B4-BE49-F238E27FC236}">
                  <a16:creationId xmlns:a16="http://schemas.microsoft.com/office/drawing/2014/main" id="{936169B9-D4E6-0AE7-876C-0F8CB56DF31B}"/>
                </a:ext>
              </a:extLst>
            </p:cNvPr>
            <p:cNvSpPr txBox="1"/>
            <p:nvPr/>
          </p:nvSpPr>
          <p:spPr>
            <a:xfrm>
              <a:off x="2938514"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Junio</a:t>
              </a:r>
            </a:p>
          </p:txBody>
        </p:sp>
        <p:sp>
          <p:nvSpPr>
            <p:cNvPr id="58" name="CuadroTexto 57">
              <a:extLst>
                <a:ext uri="{FF2B5EF4-FFF2-40B4-BE49-F238E27FC236}">
                  <a16:creationId xmlns:a16="http://schemas.microsoft.com/office/drawing/2014/main" id="{86DDCC8C-41B6-9CF2-40D0-6D5A03551236}"/>
                </a:ext>
              </a:extLst>
            </p:cNvPr>
            <p:cNvSpPr txBox="1"/>
            <p:nvPr/>
          </p:nvSpPr>
          <p:spPr>
            <a:xfrm>
              <a:off x="4143570"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Julio</a:t>
              </a:r>
            </a:p>
          </p:txBody>
        </p:sp>
        <p:sp>
          <p:nvSpPr>
            <p:cNvPr id="59" name="CuadroTexto 58">
              <a:extLst>
                <a:ext uri="{FF2B5EF4-FFF2-40B4-BE49-F238E27FC236}">
                  <a16:creationId xmlns:a16="http://schemas.microsoft.com/office/drawing/2014/main" id="{F94EFCF3-0A73-0D72-0692-21975ACF4237}"/>
                </a:ext>
              </a:extLst>
            </p:cNvPr>
            <p:cNvSpPr txBox="1"/>
            <p:nvPr/>
          </p:nvSpPr>
          <p:spPr>
            <a:xfrm>
              <a:off x="5202291" y="4981300"/>
              <a:ext cx="685800"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Agosto</a:t>
              </a:r>
            </a:p>
          </p:txBody>
        </p:sp>
        <p:sp>
          <p:nvSpPr>
            <p:cNvPr id="60" name="CuadroTexto 59">
              <a:extLst>
                <a:ext uri="{FF2B5EF4-FFF2-40B4-BE49-F238E27FC236}">
                  <a16:creationId xmlns:a16="http://schemas.microsoft.com/office/drawing/2014/main" id="{293C754B-202D-9DEC-0743-006A79A1F129}"/>
                </a:ext>
              </a:extLst>
            </p:cNvPr>
            <p:cNvSpPr txBox="1"/>
            <p:nvPr/>
          </p:nvSpPr>
          <p:spPr>
            <a:xfrm>
              <a:off x="6141411" y="4981300"/>
              <a:ext cx="939103"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Setiembre</a:t>
              </a:r>
            </a:p>
          </p:txBody>
        </p:sp>
        <p:sp>
          <p:nvSpPr>
            <p:cNvPr id="61" name="CuadroTexto 60">
              <a:extLst>
                <a:ext uri="{FF2B5EF4-FFF2-40B4-BE49-F238E27FC236}">
                  <a16:creationId xmlns:a16="http://schemas.microsoft.com/office/drawing/2014/main" id="{35E755D6-81C8-D96A-5288-AE836116541E}"/>
                </a:ext>
              </a:extLst>
            </p:cNvPr>
            <p:cNvSpPr txBox="1"/>
            <p:nvPr/>
          </p:nvSpPr>
          <p:spPr>
            <a:xfrm>
              <a:off x="682404" y="4444049"/>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Inicio</a:t>
              </a:r>
            </a:p>
          </p:txBody>
        </p:sp>
        <p:sp>
          <p:nvSpPr>
            <p:cNvPr id="63" name="CuadroTexto 62">
              <a:extLst>
                <a:ext uri="{FF2B5EF4-FFF2-40B4-BE49-F238E27FC236}">
                  <a16:creationId xmlns:a16="http://schemas.microsoft.com/office/drawing/2014/main" id="{A0DF36AC-B8D2-F486-B265-2E5C395CA9FA}"/>
                </a:ext>
              </a:extLst>
            </p:cNvPr>
            <p:cNvSpPr txBox="1"/>
            <p:nvPr/>
          </p:nvSpPr>
          <p:spPr>
            <a:xfrm>
              <a:off x="7339528" y="4442083"/>
              <a:ext cx="746992" cy="276999"/>
            </a:xfrm>
            <a:prstGeom prst="rect">
              <a:avLst/>
            </a:prstGeom>
            <a:noFill/>
          </p:spPr>
          <p:txBody>
            <a:bodyPr wrap="square" rtlCol="0">
              <a:spAutoFit/>
            </a:bodyPr>
            <a:lstStyle/>
            <a:p>
              <a:pPr algn="ctr"/>
              <a:r>
                <a:rPr lang="es-PE" sz="1200" b="1" dirty="0">
                  <a:latin typeface="Calibri" panose="020F0502020204030204" pitchFamily="34" charset="0"/>
                  <a:cs typeface="Calibri" panose="020F0502020204030204" pitchFamily="34" charset="0"/>
                </a:rPr>
                <a:t>Fin</a:t>
              </a:r>
            </a:p>
          </p:txBody>
        </p:sp>
        <p:grpSp>
          <p:nvGrpSpPr>
            <p:cNvPr id="64" name="Google Shape;308;p22">
              <a:extLst>
                <a:ext uri="{FF2B5EF4-FFF2-40B4-BE49-F238E27FC236}">
                  <a16:creationId xmlns:a16="http://schemas.microsoft.com/office/drawing/2014/main" id="{F9E1AC14-98C1-059E-51F2-10C9E3C817CA}"/>
                </a:ext>
              </a:extLst>
            </p:cNvPr>
            <p:cNvGrpSpPr/>
            <p:nvPr/>
          </p:nvGrpSpPr>
          <p:grpSpPr>
            <a:xfrm>
              <a:off x="7601366" y="4722006"/>
              <a:ext cx="227701" cy="226837"/>
              <a:chOff x="3427964" y="2244682"/>
              <a:chExt cx="225891" cy="225034"/>
            </a:xfrm>
          </p:grpSpPr>
          <p:sp>
            <p:nvSpPr>
              <p:cNvPr id="86" name="Google Shape;309;p22">
                <a:extLst>
                  <a:ext uri="{FF2B5EF4-FFF2-40B4-BE49-F238E27FC236}">
                    <a16:creationId xmlns:a16="http://schemas.microsoft.com/office/drawing/2014/main" id="{5F53940E-039E-BD3C-BAF5-EE15A25EB268}"/>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87" name="Google Shape;310;p22">
                <a:extLst>
                  <a:ext uri="{FF2B5EF4-FFF2-40B4-BE49-F238E27FC236}">
                    <a16:creationId xmlns:a16="http://schemas.microsoft.com/office/drawing/2014/main" id="{589FB951-41F6-BAB3-383E-8F5A118B7D6B}"/>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5" name="Google Shape;308;p22">
              <a:extLst>
                <a:ext uri="{FF2B5EF4-FFF2-40B4-BE49-F238E27FC236}">
                  <a16:creationId xmlns:a16="http://schemas.microsoft.com/office/drawing/2014/main" id="{C54B24A8-0BC9-563C-B501-36E411081F22}"/>
                </a:ext>
              </a:extLst>
            </p:cNvPr>
            <p:cNvGrpSpPr/>
            <p:nvPr/>
          </p:nvGrpSpPr>
          <p:grpSpPr>
            <a:xfrm>
              <a:off x="5427655" y="4722006"/>
              <a:ext cx="227701" cy="226837"/>
              <a:chOff x="3427964" y="2244682"/>
              <a:chExt cx="225891" cy="225034"/>
            </a:xfrm>
          </p:grpSpPr>
          <p:sp>
            <p:nvSpPr>
              <p:cNvPr id="84" name="Google Shape;309;p22">
                <a:extLst>
                  <a:ext uri="{FF2B5EF4-FFF2-40B4-BE49-F238E27FC236}">
                    <a16:creationId xmlns:a16="http://schemas.microsoft.com/office/drawing/2014/main" id="{6F066F7E-36CC-F71C-8E02-95D11072AA38}"/>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85" name="Google Shape;310;p22">
                <a:extLst>
                  <a:ext uri="{FF2B5EF4-FFF2-40B4-BE49-F238E27FC236}">
                    <a16:creationId xmlns:a16="http://schemas.microsoft.com/office/drawing/2014/main" id="{D2E2A3D0-CFBB-06B1-52BD-B4B18AD47DC5}"/>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69" name="Google Shape;308;p22">
              <a:extLst>
                <a:ext uri="{FF2B5EF4-FFF2-40B4-BE49-F238E27FC236}">
                  <a16:creationId xmlns:a16="http://schemas.microsoft.com/office/drawing/2014/main" id="{E409D202-403A-5880-D945-A6FC14DE6942}"/>
                </a:ext>
              </a:extLst>
            </p:cNvPr>
            <p:cNvGrpSpPr/>
            <p:nvPr/>
          </p:nvGrpSpPr>
          <p:grpSpPr>
            <a:xfrm>
              <a:off x="4359736" y="4722006"/>
              <a:ext cx="227701" cy="226837"/>
              <a:chOff x="3427964" y="2244682"/>
              <a:chExt cx="225891" cy="225034"/>
            </a:xfrm>
          </p:grpSpPr>
          <p:sp>
            <p:nvSpPr>
              <p:cNvPr id="82" name="Google Shape;309;p22">
                <a:extLst>
                  <a:ext uri="{FF2B5EF4-FFF2-40B4-BE49-F238E27FC236}">
                    <a16:creationId xmlns:a16="http://schemas.microsoft.com/office/drawing/2014/main" id="{C591B7DE-4693-4073-9C87-7F2E96A689CB}"/>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83" name="Google Shape;310;p22">
                <a:extLst>
                  <a:ext uri="{FF2B5EF4-FFF2-40B4-BE49-F238E27FC236}">
                    <a16:creationId xmlns:a16="http://schemas.microsoft.com/office/drawing/2014/main" id="{E648B529-7CE1-A5C7-6A91-2DA6051AD5DB}"/>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70" name="Google Shape;308;p22">
              <a:extLst>
                <a:ext uri="{FF2B5EF4-FFF2-40B4-BE49-F238E27FC236}">
                  <a16:creationId xmlns:a16="http://schemas.microsoft.com/office/drawing/2014/main" id="{9CEC4305-ACBD-3106-EE6A-B79C5A6C4283}"/>
                </a:ext>
              </a:extLst>
            </p:cNvPr>
            <p:cNvGrpSpPr/>
            <p:nvPr/>
          </p:nvGrpSpPr>
          <p:grpSpPr>
            <a:xfrm>
              <a:off x="3167565" y="4722006"/>
              <a:ext cx="227701" cy="226837"/>
              <a:chOff x="3427964" y="2244682"/>
              <a:chExt cx="225891" cy="225034"/>
            </a:xfrm>
          </p:grpSpPr>
          <p:sp>
            <p:nvSpPr>
              <p:cNvPr id="80" name="Google Shape;309;p22">
                <a:extLst>
                  <a:ext uri="{FF2B5EF4-FFF2-40B4-BE49-F238E27FC236}">
                    <a16:creationId xmlns:a16="http://schemas.microsoft.com/office/drawing/2014/main" id="{3D3EF18C-F55B-5023-B59F-A6CF9388903E}"/>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81" name="Google Shape;310;p22">
                <a:extLst>
                  <a:ext uri="{FF2B5EF4-FFF2-40B4-BE49-F238E27FC236}">
                    <a16:creationId xmlns:a16="http://schemas.microsoft.com/office/drawing/2014/main" id="{29E0136B-E750-0665-69D2-450C1E3BE793}"/>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71" name="Google Shape;308;p22">
              <a:extLst>
                <a:ext uri="{FF2B5EF4-FFF2-40B4-BE49-F238E27FC236}">
                  <a16:creationId xmlns:a16="http://schemas.microsoft.com/office/drawing/2014/main" id="{E72022C4-EDEF-E3AD-1DCE-C857D3C62B4B}"/>
                </a:ext>
              </a:extLst>
            </p:cNvPr>
            <p:cNvGrpSpPr/>
            <p:nvPr/>
          </p:nvGrpSpPr>
          <p:grpSpPr>
            <a:xfrm>
              <a:off x="1960133" y="4722006"/>
              <a:ext cx="227701" cy="226837"/>
              <a:chOff x="3427964" y="2244682"/>
              <a:chExt cx="225891" cy="225034"/>
            </a:xfrm>
          </p:grpSpPr>
          <p:sp>
            <p:nvSpPr>
              <p:cNvPr id="78" name="Google Shape;309;p22">
                <a:extLst>
                  <a:ext uri="{FF2B5EF4-FFF2-40B4-BE49-F238E27FC236}">
                    <a16:creationId xmlns:a16="http://schemas.microsoft.com/office/drawing/2014/main" id="{452BF19B-0A48-504C-8734-22269FB96FDF}"/>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9" name="Google Shape;310;p22">
                <a:extLst>
                  <a:ext uri="{FF2B5EF4-FFF2-40B4-BE49-F238E27FC236}">
                    <a16:creationId xmlns:a16="http://schemas.microsoft.com/office/drawing/2014/main" id="{C2743501-5703-0948-DDDF-9B539EFFADBB}"/>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72" name="Google Shape;308;p22">
              <a:extLst>
                <a:ext uri="{FF2B5EF4-FFF2-40B4-BE49-F238E27FC236}">
                  <a16:creationId xmlns:a16="http://schemas.microsoft.com/office/drawing/2014/main" id="{37ECE512-73E9-6BE7-F2CF-6C695FC621BF}"/>
                </a:ext>
              </a:extLst>
            </p:cNvPr>
            <p:cNvGrpSpPr/>
            <p:nvPr/>
          </p:nvGrpSpPr>
          <p:grpSpPr>
            <a:xfrm>
              <a:off x="946879" y="4722006"/>
              <a:ext cx="227701" cy="226837"/>
              <a:chOff x="3427964" y="2244682"/>
              <a:chExt cx="225891" cy="225034"/>
            </a:xfrm>
          </p:grpSpPr>
          <p:sp>
            <p:nvSpPr>
              <p:cNvPr id="76" name="Google Shape;309;p22">
                <a:extLst>
                  <a:ext uri="{FF2B5EF4-FFF2-40B4-BE49-F238E27FC236}">
                    <a16:creationId xmlns:a16="http://schemas.microsoft.com/office/drawing/2014/main" id="{2C5571E7-FDE6-8CFA-E7AA-607C28A5B121}"/>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7" name="Google Shape;310;p22">
                <a:extLst>
                  <a:ext uri="{FF2B5EF4-FFF2-40B4-BE49-F238E27FC236}">
                    <a16:creationId xmlns:a16="http://schemas.microsoft.com/office/drawing/2014/main" id="{8250E807-FE6E-AC79-D1D3-A64A84E2F8F1}"/>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nvGrpSpPr>
            <p:cNvPr id="73" name="Google Shape;308;p22">
              <a:extLst>
                <a:ext uri="{FF2B5EF4-FFF2-40B4-BE49-F238E27FC236}">
                  <a16:creationId xmlns:a16="http://schemas.microsoft.com/office/drawing/2014/main" id="{8FF50F05-458E-3254-E058-3F510973C5EB}"/>
                </a:ext>
              </a:extLst>
            </p:cNvPr>
            <p:cNvGrpSpPr/>
            <p:nvPr/>
          </p:nvGrpSpPr>
          <p:grpSpPr>
            <a:xfrm>
              <a:off x="6506760" y="4722006"/>
              <a:ext cx="227701" cy="226837"/>
              <a:chOff x="3427964" y="2244682"/>
              <a:chExt cx="225891" cy="225034"/>
            </a:xfrm>
          </p:grpSpPr>
          <p:sp>
            <p:nvSpPr>
              <p:cNvPr id="74" name="Google Shape;309;p22">
                <a:extLst>
                  <a:ext uri="{FF2B5EF4-FFF2-40B4-BE49-F238E27FC236}">
                    <a16:creationId xmlns:a16="http://schemas.microsoft.com/office/drawing/2014/main" id="{7DA2A041-1CA5-D88E-95D8-54C95CBA467F}"/>
                  </a:ext>
                </a:extLst>
              </p:cNvPr>
              <p:cNvSpPr/>
              <p:nvPr/>
            </p:nvSpPr>
            <p:spPr>
              <a:xfrm>
                <a:off x="3427964" y="2244682"/>
                <a:ext cx="225891" cy="225034"/>
              </a:xfrm>
              <a:prstGeom prst="ellipse">
                <a:avLst/>
              </a:prstGeom>
              <a:solidFill>
                <a:schemeClr val="lt1"/>
              </a:solidFill>
              <a:ln w="19050" cap="flat" cmpd="sng">
                <a:solidFill>
                  <a:srgbClr val="EF453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sp>
            <p:nvSpPr>
              <p:cNvPr id="75" name="Google Shape;310;p22">
                <a:extLst>
                  <a:ext uri="{FF2B5EF4-FFF2-40B4-BE49-F238E27FC236}">
                    <a16:creationId xmlns:a16="http://schemas.microsoft.com/office/drawing/2014/main" id="{4A4AA8C5-E529-B726-D1D7-B0D57C04211D}"/>
                  </a:ext>
                </a:extLst>
              </p:cNvPr>
              <p:cNvSpPr/>
              <p:nvPr/>
            </p:nvSpPr>
            <p:spPr>
              <a:xfrm>
                <a:off x="3482167" y="2298680"/>
                <a:ext cx="117483" cy="117037"/>
              </a:xfrm>
              <a:prstGeom prst="ellipse">
                <a:avLst/>
              </a:prstGeom>
              <a:solidFill>
                <a:srgbClr val="EF45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Calibri" panose="020F0502020204030204" pitchFamily="34" charset="0"/>
                  <a:ea typeface="Calibri"/>
                  <a:cs typeface="Calibri" panose="020F0502020204030204" pitchFamily="34" charset="0"/>
                  <a:sym typeface="Calibri"/>
                </a:endParaRPr>
              </a:p>
            </p:txBody>
          </p:sp>
        </p:grpSp>
      </p:grpSp>
      <p:pic>
        <p:nvPicPr>
          <p:cNvPr id="88" name="Imagen 87" descr="Imagen que contiene traje&#10;&#10;Descripción generada automáticamente">
            <a:extLst>
              <a:ext uri="{FF2B5EF4-FFF2-40B4-BE49-F238E27FC236}">
                <a16:creationId xmlns:a16="http://schemas.microsoft.com/office/drawing/2014/main" id="{6B1EB033-573E-A94A-D6F3-3A7B18FC2F7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09800" y="3362073"/>
            <a:ext cx="722910" cy="722910"/>
          </a:xfrm>
          <a:prstGeom prst="rect">
            <a:avLst/>
          </a:prstGeom>
        </p:spPr>
      </p:pic>
      <p:pic>
        <p:nvPicPr>
          <p:cNvPr id="89" name="Imagen 88" descr="Imagen que contiene traje&#10;&#10;Descripción generada automáticamente">
            <a:extLst>
              <a:ext uri="{FF2B5EF4-FFF2-40B4-BE49-F238E27FC236}">
                <a16:creationId xmlns:a16="http://schemas.microsoft.com/office/drawing/2014/main" id="{02F2C7FE-9A3B-0725-0073-C2A3410C6C5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3178" y="3000618"/>
            <a:ext cx="722910" cy="722910"/>
          </a:xfrm>
          <a:prstGeom prst="rect">
            <a:avLst/>
          </a:prstGeom>
        </p:spPr>
      </p:pic>
      <p:pic>
        <p:nvPicPr>
          <p:cNvPr id="90" name="Imagen 89" descr="Imagen que contiene traje&#10;&#10;Descripción generada automáticamente">
            <a:extLst>
              <a:ext uri="{FF2B5EF4-FFF2-40B4-BE49-F238E27FC236}">
                <a16:creationId xmlns:a16="http://schemas.microsoft.com/office/drawing/2014/main" id="{0DFEE0AF-3C8A-8E87-E7AC-CE1EC5F8498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97918" y="2601309"/>
            <a:ext cx="722910" cy="722910"/>
          </a:xfrm>
          <a:prstGeom prst="rect">
            <a:avLst/>
          </a:prstGeom>
        </p:spPr>
      </p:pic>
      <p:pic>
        <p:nvPicPr>
          <p:cNvPr id="91" name="Imagen 90" descr="Imagen que contiene traje&#10;&#10;Descripción generada automáticamente">
            <a:extLst>
              <a:ext uri="{FF2B5EF4-FFF2-40B4-BE49-F238E27FC236}">
                <a16:creationId xmlns:a16="http://schemas.microsoft.com/office/drawing/2014/main" id="{A8D0A3DC-9CBE-B5F6-2AD2-50F3291FED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05595" y="2211387"/>
            <a:ext cx="722910" cy="722910"/>
          </a:xfrm>
          <a:prstGeom prst="rect">
            <a:avLst/>
          </a:prstGeom>
        </p:spPr>
      </p:pic>
      <p:sp>
        <p:nvSpPr>
          <p:cNvPr id="92" name="Rectángulo: esquinas redondeadas 30">
            <a:extLst>
              <a:ext uri="{FF2B5EF4-FFF2-40B4-BE49-F238E27FC236}">
                <a16:creationId xmlns:a16="http://schemas.microsoft.com/office/drawing/2014/main" id="{789AF75D-02D5-8B3C-0DEF-9A0B45243E2A}"/>
              </a:ext>
            </a:extLst>
          </p:cNvPr>
          <p:cNvSpPr/>
          <p:nvPr/>
        </p:nvSpPr>
        <p:spPr>
          <a:xfrm>
            <a:off x="3732241" y="2026540"/>
            <a:ext cx="1253847" cy="2115217"/>
          </a:xfrm>
          <a:prstGeom prst="roundRect">
            <a:avLst>
              <a:gd name="adj" fmla="val 8054"/>
            </a:avLst>
          </a:prstGeom>
          <a:noFill/>
          <a:ln w="34925">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93" name="CuadroTexto 92">
            <a:extLst>
              <a:ext uri="{FF2B5EF4-FFF2-40B4-BE49-F238E27FC236}">
                <a16:creationId xmlns:a16="http://schemas.microsoft.com/office/drawing/2014/main" id="{D8AC7ADC-26DF-DCEF-FA08-5017FBF9D778}"/>
              </a:ext>
            </a:extLst>
          </p:cNvPr>
          <p:cNvSpPr txBox="1"/>
          <p:nvPr/>
        </p:nvSpPr>
        <p:spPr>
          <a:xfrm>
            <a:off x="498628" y="2197772"/>
            <a:ext cx="1896745" cy="215444"/>
          </a:xfrm>
          <a:prstGeom prst="rect">
            <a:avLst/>
          </a:prstGeom>
          <a:noFill/>
        </p:spPr>
        <p:txBody>
          <a:bodyPr wrap="square" lIns="0" tIns="0" rIns="0" bIns="0" rtlCol="0">
            <a:spAutoFit/>
          </a:bodyPr>
          <a:lstStyle/>
          <a:p>
            <a:r>
              <a:rPr lang="es-PE" sz="1400" b="1" dirty="0">
                <a:solidFill>
                  <a:srgbClr val="00B1C2"/>
                </a:solidFill>
                <a:latin typeface="Calibri" panose="020F0502020204030204" pitchFamily="34" charset="0"/>
                <a:cs typeface="Calibri" panose="020F0502020204030204" pitchFamily="34" charset="0"/>
              </a:rPr>
              <a:t>Costo de Personal</a:t>
            </a:r>
          </a:p>
        </p:txBody>
      </p:sp>
      <p:sp>
        <p:nvSpPr>
          <p:cNvPr id="94" name="Flecha: a la derecha 49">
            <a:extLst>
              <a:ext uri="{FF2B5EF4-FFF2-40B4-BE49-F238E27FC236}">
                <a16:creationId xmlns:a16="http://schemas.microsoft.com/office/drawing/2014/main" id="{D2139EB8-7EDC-F5EE-71EE-257448946296}"/>
              </a:ext>
            </a:extLst>
          </p:cNvPr>
          <p:cNvSpPr/>
          <p:nvPr/>
        </p:nvSpPr>
        <p:spPr>
          <a:xfrm>
            <a:off x="2029885" y="2179004"/>
            <a:ext cx="291286" cy="300083"/>
          </a:xfrm>
          <a:prstGeom prst="rightArrow">
            <a:avLst/>
          </a:prstGeom>
          <a:solidFill>
            <a:srgbClr val="EF4539"/>
          </a:solidFill>
          <a:ln>
            <a:solidFill>
              <a:srgbClr val="EF45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95" name="CuadroTexto 94">
            <a:extLst>
              <a:ext uri="{FF2B5EF4-FFF2-40B4-BE49-F238E27FC236}">
                <a16:creationId xmlns:a16="http://schemas.microsoft.com/office/drawing/2014/main" id="{98882E16-CB6A-56AB-7F17-8E21DE4BCB84}"/>
              </a:ext>
            </a:extLst>
          </p:cNvPr>
          <p:cNvSpPr txBox="1"/>
          <p:nvPr/>
        </p:nvSpPr>
        <p:spPr>
          <a:xfrm>
            <a:off x="2458145" y="2189783"/>
            <a:ext cx="1896745" cy="215444"/>
          </a:xfrm>
          <a:prstGeom prst="rect">
            <a:avLst/>
          </a:prstGeom>
          <a:noFill/>
        </p:spPr>
        <p:txBody>
          <a:bodyPr wrap="square" lIns="0" tIns="0" rIns="0" bIns="0" rtlCol="0">
            <a:spAutoFit/>
          </a:bodyPr>
          <a:lstStyle/>
          <a:p>
            <a:r>
              <a:rPr lang="es-PE" sz="1400" b="1" dirty="0">
                <a:solidFill>
                  <a:srgbClr val="EF4539"/>
                </a:solidFill>
                <a:latin typeface="Calibri" panose="020F0502020204030204" pitchFamily="34" charset="0"/>
                <a:cs typeface="Calibri" panose="020F0502020204030204" pitchFamily="34" charset="0"/>
              </a:rPr>
              <a:t>Costo Variable</a:t>
            </a:r>
          </a:p>
        </p:txBody>
      </p:sp>
      <p:sp>
        <p:nvSpPr>
          <p:cNvPr id="96" name="CuadroTexto 95">
            <a:extLst>
              <a:ext uri="{FF2B5EF4-FFF2-40B4-BE49-F238E27FC236}">
                <a16:creationId xmlns:a16="http://schemas.microsoft.com/office/drawing/2014/main" id="{0528B905-23FD-32FD-9D29-EE2C0C546382}"/>
              </a:ext>
            </a:extLst>
          </p:cNvPr>
          <p:cNvSpPr txBox="1"/>
          <p:nvPr/>
        </p:nvSpPr>
        <p:spPr>
          <a:xfrm>
            <a:off x="3685307" y="1501012"/>
            <a:ext cx="1320961" cy="553998"/>
          </a:xfrm>
          <a:prstGeom prst="rect">
            <a:avLst/>
          </a:prstGeom>
          <a:noFill/>
        </p:spPr>
        <p:txBody>
          <a:bodyPr wrap="square" rtlCol="0" anchor="ctr">
            <a:spAutoFit/>
          </a:bodyPr>
          <a:lstStyle/>
          <a:p>
            <a:pPr algn="ctr"/>
            <a:r>
              <a:rPr lang="es-PE" sz="3000" b="1" dirty="0">
                <a:latin typeface="Calibri" panose="020F0502020204030204" pitchFamily="34" charset="0"/>
                <a:cs typeface="Calibri" panose="020F0502020204030204" pitchFamily="34" charset="0"/>
              </a:rPr>
              <a:t>4</a:t>
            </a:r>
            <a:r>
              <a:rPr lang="es-PE" sz="1200" b="1" dirty="0">
                <a:latin typeface="Calibri" panose="020F0502020204030204" pitchFamily="34" charset="0"/>
                <a:cs typeface="Calibri" panose="020F0502020204030204" pitchFamily="34" charset="0"/>
              </a:rPr>
              <a:t> Consultores</a:t>
            </a:r>
          </a:p>
        </p:txBody>
      </p:sp>
      <p:grpSp>
        <p:nvGrpSpPr>
          <p:cNvPr id="97" name="Grupo 96">
            <a:extLst>
              <a:ext uri="{FF2B5EF4-FFF2-40B4-BE49-F238E27FC236}">
                <a16:creationId xmlns:a16="http://schemas.microsoft.com/office/drawing/2014/main" id="{5AF0A60C-CBA0-F90F-3004-4464909F2F0E}"/>
              </a:ext>
            </a:extLst>
          </p:cNvPr>
          <p:cNvGrpSpPr/>
          <p:nvPr/>
        </p:nvGrpSpPr>
        <p:grpSpPr>
          <a:xfrm>
            <a:off x="347804" y="1635867"/>
            <a:ext cx="1618296" cy="367681"/>
            <a:chOff x="299394" y="1535141"/>
            <a:chExt cx="2205103" cy="501005"/>
          </a:xfrm>
        </p:grpSpPr>
        <p:sp>
          <p:nvSpPr>
            <p:cNvPr id="98" name="Google Shape;332;p23">
              <a:extLst>
                <a:ext uri="{FF2B5EF4-FFF2-40B4-BE49-F238E27FC236}">
                  <a16:creationId xmlns:a16="http://schemas.microsoft.com/office/drawing/2014/main" id="{9C28A04E-3D33-50D3-BBC0-38C69B1A5AF9}"/>
                </a:ext>
              </a:extLst>
            </p:cNvPr>
            <p:cNvSpPr/>
            <p:nvPr/>
          </p:nvSpPr>
          <p:spPr>
            <a:xfrm>
              <a:off x="514309" y="1535141"/>
              <a:ext cx="1990188" cy="501005"/>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algn="ctr"/>
              <a:r>
                <a:rPr lang="es-MX" sz="1600" b="1" dirty="0">
                  <a:solidFill>
                    <a:schemeClr val="bg1"/>
                  </a:solidFill>
                  <a:latin typeface="Calibri" panose="020F0502020204030204" pitchFamily="34" charset="0"/>
                  <a:cs typeface="Calibri" panose="020F0502020204030204" pitchFamily="34" charset="0"/>
                </a:rPr>
                <a:t>Caso 2</a:t>
              </a:r>
              <a:endParaRPr lang="es-PE" sz="1600" b="1" dirty="0">
                <a:solidFill>
                  <a:schemeClr val="bg1"/>
                </a:solidFill>
                <a:latin typeface="Calibri" panose="020F0502020204030204" pitchFamily="34" charset="0"/>
                <a:cs typeface="Calibri" panose="020F0502020204030204" pitchFamily="34" charset="0"/>
              </a:endParaRPr>
            </a:p>
          </p:txBody>
        </p:sp>
        <p:grpSp>
          <p:nvGrpSpPr>
            <p:cNvPr id="99" name="Agrupar 4">
              <a:extLst>
                <a:ext uri="{FF2B5EF4-FFF2-40B4-BE49-F238E27FC236}">
                  <a16:creationId xmlns:a16="http://schemas.microsoft.com/office/drawing/2014/main" id="{E954FA57-E086-13BF-3B92-6CC70F7915CD}"/>
                </a:ext>
              </a:extLst>
            </p:cNvPr>
            <p:cNvGrpSpPr/>
            <p:nvPr/>
          </p:nvGrpSpPr>
          <p:grpSpPr>
            <a:xfrm>
              <a:off x="299394" y="1583770"/>
              <a:ext cx="459474" cy="403823"/>
              <a:chOff x="5892512" y="2805541"/>
              <a:chExt cx="459474" cy="403823"/>
            </a:xfrm>
          </p:grpSpPr>
          <p:sp>
            <p:nvSpPr>
              <p:cNvPr id="100" name="Elipse 99">
                <a:extLst>
                  <a:ext uri="{FF2B5EF4-FFF2-40B4-BE49-F238E27FC236}">
                    <a16:creationId xmlns:a16="http://schemas.microsoft.com/office/drawing/2014/main" id="{BCA97B4D-1B94-501A-7391-E646DBB61137}"/>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01" name="Elipse 100">
                <a:extLst>
                  <a:ext uri="{FF2B5EF4-FFF2-40B4-BE49-F238E27FC236}">
                    <a16:creationId xmlns:a16="http://schemas.microsoft.com/office/drawing/2014/main" id="{A786D05A-030E-D0A2-3F59-10740AC81DB7}"/>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sp>
            <p:nvSpPr>
              <p:cNvPr id="102" name="Triángulo 101">
                <a:extLst>
                  <a:ext uri="{FF2B5EF4-FFF2-40B4-BE49-F238E27FC236}">
                    <a16:creationId xmlns:a16="http://schemas.microsoft.com/office/drawing/2014/main" id="{85D9A08A-27C1-4437-4977-3F1B698BAAE5}"/>
                  </a:ext>
                </a:extLst>
              </p:cNvPr>
              <p:cNvSpPr/>
              <p:nvPr/>
            </p:nvSpPr>
            <p:spPr>
              <a:xfrm rot="5400000">
                <a:off x="6076285" y="2946262"/>
                <a:ext cx="186870" cy="122381"/>
              </a:xfrm>
              <a:prstGeom prst="triangle">
                <a:avLst/>
              </a:prstGeom>
              <a:solidFill>
                <a:srgbClr val="EF45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a:p>
            </p:txBody>
          </p:sp>
        </p:grpSp>
      </p:grpSp>
      <p:cxnSp>
        <p:nvCxnSpPr>
          <p:cNvPr id="103" name="Conector angular 102">
            <a:extLst>
              <a:ext uri="{FF2B5EF4-FFF2-40B4-BE49-F238E27FC236}">
                <a16:creationId xmlns:a16="http://schemas.microsoft.com/office/drawing/2014/main" id="{E083FD71-A096-F058-01F7-0DEC68633060}"/>
              </a:ext>
            </a:extLst>
          </p:cNvPr>
          <p:cNvCxnSpPr>
            <a:cxnSpLocks/>
            <a:endCxn id="111" idx="2"/>
          </p:cNvCxnSpPr>
          <p:nvPr/>
        </p:nvCxnSpPr>
        <p:spPr>
          <a:xfrm rot="5400000" flipH="1" flipV="1">
            <a:off x="1543354" y="4198600"/>
            <a:ext cx="668950" cy="555264"/>
          </a:xfrm>
          <a:prstGeom prst="bentConnector3">
            <a:avLst>
              <a:gd name="adj1" fmla="val 50000"/>
            </a:avLst>
          </a:prstGeom>
          <a:ln w="19050">
            <a:solidFill>
              <a:srgbClr val="00B1C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04" name="Conector recto de flecha 103">
            <a:extLst>
              <a:ext uri="{FF2B5EF4-FFF2-40B4-BE49-F238E27FC236}">
                <a16:creationId xmlns:a16="http://schemas.microsoft.com/office/drawing/2014/main" id="{01E87445-FFEC-6258-3A12-8F4C3FAE9068}"/>
              </a:ext>
            </a:extLst>
          </p:cNvPr>
          <p:cNvCxnSpPr>
            <a:cxnSpLocks/>
          </p:cNvCxnSpPr>
          <p:nvPr/>
        </p:nvCxnSpPr>
        <p:spPr>
          <a:xfrm>
            <a:off x="6015628" y="4476231"/>
            <a:ext cx="0" cy="334474"/>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pic>
        <p:nvPicPr>
          <p:cNvPr id="109" name="Imagen 108" descr="Imagen que contiene traje&#10;&#10;Descripción generada automáticamente">
            <a:extLst>
              <a:ext uri="{FF2B5EF4-FFF2-40B4-BE49-F238E27FC236}">
                <a16:creationId xmlns:a16="http://schemas.microsoft.com/office/drawing/2014/main" id="{C818569D-7BC1-D8EE-9282-7591ED909FB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61324" y="3410309"/>
            <a:ext cx="669641" cy="669641"/>
          </a:xfrm>
          <a:prstGeom prst="rect">
            <a:avLst/>
          </a:prstGeom>
        </p:spPr>
      </p:pic>
      <p:pic>
        <p:nvPicPr>
          <p:cNvPr id="110" name="Imagen 109" descr="Imagen que contiene traje&#10;&#10;Descripción generada automáticamente">
            <a:extLst>
              <a:ext uri="{FF2B5EF4-FFF2-40B4-BE49-F238E27FC236}">
                <a16:creationId xmlns:a16="http://schemas.microsoft.com/office/drawing/2014/main" id="{3CD1FFC9-783D-4160-EEDE-80B31C9933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14702" y="3048854"/>
            <a:ext cx="669641" cy="669641"/>
          </a:xfrm>
          <a:prstGeom prst="rect">
            <a:avLst/>
          </a:prstGeom>
        </p:spPr>
      </p:pic>
      <p:sp>
        <p:nvSpPr>
          <p:cNvPr id="111" name="Rectángulo: esquinas redondeadas 30">
            <a:extLst>
              <a:ext uri="{FF2B5EF4-FFF2-40B4-BE49-F238E27FC236}">
                <a16:creationId xmlns:a16="http://schemas.microsoft.com/office/drawing/2014/main" id="{9A925F71-6424-07DD-3696-EF76433EC326}"/>
              </a:ext>
            </a:extLst>
          </p:cNvPr>
          <p:cNvSpPr/>
          <p:nvPr/>
        </p:nvSpPr>
        <p:spPr>
          <a:xfrm>
            <a:off x="1528537" y="2980027"/>
            <a:ext cx="1253847" cy="1161730"/>
          </a:xfrm>
          <a:prstGeom prst="roundRect">
            <a:avLst>
              <a:gd name="adj" fmla="val 8054"/>
            </a:avLst>
          </a:prstGeom>
          <a:noFill/>
          <a:ln w="34925">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112" name="CuadroTexto 111">
            <a:extLst>
              <a:ext uri="{FF2B5EF4-FFF2-40B4-BE49-F238E27FC236}">
                <a16:creationId xmlns:a16="http://schemas.microsoft.com/office/drawing/2014/main" id="{8F6695A5-D9C6-DC24-5C32-10FF0EC22AB9}"/>
              </a:ext>
            </a:extLst>
          </p:cNvPr>
          <p:cNvSpPr txBox="1"/>
          <p:nvPr/>
        </p:nvSpPr>
        <p:spPr>
          <a:xfrm>
            <a:off x="1508698" y="2465901"/>
            <a:ext cx="1320961" cy="553998"/>
          </a:xfrm>
          <a:prstGeom prst="rect">
            <a:avLst/>
          </a:prstGeom>
          <a:noFill/>
        </p:spPr>
        <p:txBody>
          <a:bodyPr wrap="square" rtlCol="0" anchor="ctr">
            <a:spAutoFit/>
          </a:bodyPr>
          <a:lstStyle/>
          <a:p>
            <a:pPr algn="ctr"/>
            <a:r>
              <a:rPr lang="es-PE" sz="3000" b="1" dirty="0">
                <a:latin typeface="Calibri" panose="020F0502020204030204" pitchFamily="34" charset="0"/>
                <a:cs typeface="Calibri" panose="020F0502020204030204" pitchFamily="34" charset="0"/>
              </a:rPr>
              <a:t>2</a:t>
            </a:r>
            <a:r>
              <a:rPr lang="es-PE" sz="1200" b="1" dirty="0">
                <a:latin typeface="Calibri" panose="020F0502020204030204" pitchFamily="34" charset="0"/>
                <a:cs typeface="Calibri" panose="020F0502020204030204" pitchFamily="34" charset="0"/>
              </a:rPr>
              <a:t> Consultores</a:t>
            </a:r>
          </a:p>
        </p:txBody>
      </p:sp>
      <p:cxnSp>
        <p:nvCxnSpPr>
          <p:cNvPr id="115" name="Conector angular 114">
            <a:extLst>
              <a:ext uri="{FF2B5EF4-FFF2-40B4-BE49-F238E27FC236}">
                <a16:creationId xmlns:a16="http://schemas.microsoft.com/office/drawing/2014/main" id="{B7F390E0-A733-234C-4C50-32CD9F3A8502}"/>
              </a:ext>
            </a:extLst>
          </p:cNvPr>
          <p:cNvCxnSpPr>
            <a:cxnSpLocks/>
          </p:cNvCxnSpPr>
          <p:nvPr/>
        </p:nvCxnSpPr>
        <p:spPr>
          <a:xfrm rot="16200000" flipV="1">
            <a:off x="2097163" y="4204102"/>
            <a:ext cx="668950" cy="544260"/>
          </a:xfrm>
          <a:prstGeom prst="bentConnector3">
            <a:avLst>
              <a:gd name="adj1" fmla="val 50000"/>
            </a:avLst>
          </a:prstGeom>
          <a:ln w="19050">
            <a:solidFill>
              <a:srgbClr val="00B1C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7" name="Conector angular 116">
            <a:extLst>
              <a:ext uri="{FF2B5EF4-FFF2-40B4-BE49-F238E27FC236}">
                <a16:creationId xmlns:a16="http://schemas.microsoft.com/office/drawing/2014/main" id="{C25F1C9B-3BF3-A3F1-2A6F-10F044B8EDB2}"/>
              </a:ext>
            </a:extLst>
          </p:cNvPr>
          <p:cNvCxnSpPr>
            <a:cxnSpLocks/>
          </p:cNvCxnSpPr>
          <p:nvPr/>
        </p:nvCxnSpPr>
        <p:spPr>
          <a:xfrm rot="5400000" flipH="1" flipV="1">
            <a:off x="3764841" y="4198600"/>
            <a:ext cx="668950" cy="555264"/>
          </a:xfrm>
          <a:prstGeom prst="bentConnector3">
            <a:avLst>
              <a:gd name="adj1" fmla="val 50000"/>
            </a:avLst>
          </a:prstGeom>
          <a:ln w="19050">
            <a:solidFill>
              <a:srgbClr val="00B1C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8" name="Conector angular 117">
            <a:extLst>
              <a:ext uri="{FF2B5EF4-FFF2-40B4-BE49-F238E27FC236}">
                <a16:creationId xmlns:a16="http://schemas.microsoft.com/office/drawing/2014/main" id="{607B63AF-EC86-FDD8-9D83-BAC83C127872}"/>
              </a:ext>
            </a:extLst>
          </p:cNvPr>
          <p:cNvCxnSpPr>
            <a:cxnSpLocks/>
          </p:cNvCxnSpPr>
          <p:nvPr/>
        </p:nvCxnSpPr>
        <p:spPr>
          <a:xfrm rot="16200000" flipV="1">
            <a:off x="4318650" y="4204102"/>
            <a:ext cx="668950" cy="544260"/>
          </a:xfrm>
          <a:prstGeom prst="bentConnector3">
            <a:avLst>
              <a:gd name="adj1" fmla="val 50000"/>
            </a:avLst>
          </a:prstGeom>
          <a:ln w="19050">
            <a:solidFill>
              <a:srgbClr val="00B1C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6" name="Conector recto 125">
            <a:extLst>
              <a:ext uri="{FF2B5EF4-FFF2-40B4-BE49-F238E27FC236}">
                <a16:creationId xmlns:a16="http://schemas.microsoft.com/office/drawing/2014/main" id="{1D73F3A7-B57D-1C4F-2771-1BC82545EA1B}"/>
              </a:ext>
            </a:extLst>
          </p:cNvPr>
          <p:cNvCxnSpPr/>
          <p:nvPr/>
        </p:nvCxnSpPr>
        <p:spPr>
          <a:xfrm>
            <a:off x="4925255" y="4476231"/>
            <a:ext cx="1096723" cy="0"/>
          </a:xfrm>
          <a:prstGeom prst="line">
            <a:avLst/>
          </a:prstGeom>
          <a:ln w="19050">
            <a:solidFill>
              <a:srgbClr val="00B1C2"/>
            </a:solidFill>
          </a:ln>
        </p:spPr>
        <p:style>
          <a:lnRef idx="1">
            <a:schemeClr val="accent1"/>
          </a:lnRef>
          <a:fillRef idx="0">
            <a:schemeClr val="accent1"/>
          </a:fillRef>
          <a:effectRef idx="0">
            <a:schemeClr val="accent1"/>
          </a:effectRef>
          <a:fontRef idx="minor">
            <a:schemeClr val="tx1"/>
          </a:fontRef>
        </p:style>
      </p:cxnSp>
      <p:pic>
        <p:nvPicPr>
          <p:cNvPr id="128" name="Imagen 127" descr="Imagen que contiene traje&#10;&#10;Descripción generada automáticamente">
            <a:extLst>
              <a:ext uri="{FF2B5EF4-FFF2-40B4-BE49-F238E27FC236}">
                <a16:creationId xmlns:a16="http://schemas.microsoft.com/office/drawing/2014/main" id="{8CAD89AD-06EC-9AA8-7D1E-80C9A280046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97916" y="3410309"/>
            <a:ext cx="669641" cy="669641"/>
          </a:xfrm>
          <a:prstGeom prst="rect">
            <a:avLst/>
          </a:prstGeom>
        </p:spPr>
      </p:pic>
      <p:pic>
        <p:nvPicPr>
          <p:cNvPr id="129" name="Imagen 128" descr="Imagen que contiene traje&#10;&#10;Descripción generada automáticamente">
            <a:extLst>
              <a:ext uri="{FF2B5EF4-FFF2-40B4-BE49-F238E27FC236}">
                <a16:creationId xmlns:a16="http://schemas.microsoft.com/office/drawing/2014/main" id="{DD9D280A-ADD3-49CF-D529-713BB1734D7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51294" y="3048854"/>
            <a:ext cx="669641" cy="669641"/>
          </a:xfrm>
          <a:prstGeom prst="rect">
            <a:avLst/>
          </a:prstGeom>
        </p:spPr>
      </p:pic>
      <p:sp>
        <p:nvSpPr>
          <p:cNvPr id="130" name="Rectángulo: esquinas redondeadas 30">
            <a:extLst>
              <a:ext uri="{FF2B5EF4-FFF2-40B4-BE49-F238E27FC236}">
                <a16:creationId xmlns:a16="http://schemas.microsoft.com/office/drawing/2014/main" id="{B0FA8313-E43F-9F70-B0D2-3ED52D8474B8}"/>
              </a:ext>
            </a:extLst>
          </p:cNvPr>
          <p:cNvSpPr/>
          <p:nvPr/>
        </p:nvSpPr>
        <p:spPr>
          <a:xfrm>
            <a:off x="6265129" y="2980027"/>
            <a:ext cx="1253847" cy="1161730"/>
          </a:xfrm>
          <a:prstGeom prst="roundRect">
            <a:avLst>
              <a:gd name="adj" fmla="val 8054"/>
            </a:avLst>
          </a:prstGeom>
          <a:noFill/>
          <a:ln w="34925">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sz="1350"/>
          </a:p>
        </p:txBody>
      </p:sp>
      <p:sp>
        <p:nvSpPr>
          <p:cNvPr id="131" name="CuadroTexto 130">
            <a:extLst>
              <a:ext uri="{FF2B5EF4-FFF2-40B4-BE49-F238E27FC236}">
                <a16:creationId xmlns:a16="http://schemas.microsoft.com/office/drawing/2014/main" id="{602AEBC0-62A7-D8B3-B971-E5B59885F260}"/>
              </a:ext>
            </a:extLst>
          </p:cNvPr>
          <p:cNvSpPr txBox="1"/>
          <p:nvPr/>
        </p:nvSpPr>
        <p:spPr>
          <a:xfrm>
            <a:off x="6245290" y="2465901"/>
            <a:ext cx="1320961" cy="553998"/>
          </a:xfrm>
          <a:prstGeom prst="rect">
            <a:avLst/>
          </a:prstGeom>
          <a:noFill/>
        </p:spPr>
        <p:txBody>
          <a:bodyPr wrap="square" rtlCol="0" anchor="ctr">
            <a:spAutoFit/>
          </a:bodyPr>
          <a:lstStyle/>
          <a:p>
            <a:pPr algn="ctr"/>
            <a:r>
              <a:rPr lang="es-PE" sz="3000" b="1" dirty="0">
                <a:latin typeface="Calibri" panose="020F0502020204030204" pitchFamily="34" charset="0"/>
                <a:cs typeface="Calibri" panose="020F0502020204030204" pitchFamily="34" charset="0"/>
              </a:rPr>
              <a:t>2</a:t>
            </a:r>
            <a:r>
              <a:rPr lang="es-PE" sz="1200" b="1" dirty="0">
                <a:latin typeface="Calibri" panose="020F0502020204030204" pitchFamily="34" charset="0"/>
                <a:cs typeface="Calibri" panose="020F0502020204030204" pitchFamily="34" charset="0"/>
              </a:rPr>
              <a:t> Consultores</a:t>
            </a:r>
          </a:p>
        </p:txBody>
      </p:sp>
      <p:cxnSp>
        <p:nvCxnSpPr>
          <p:cNvPr id="133" name="Conector recto de flecha 132">
            <a:extLst>
              <a:ext uri="{FF2B5EF4-FFF2-40B4-BE49-F238E27FC236}">
                <a16:creationId xmlns:a16="http://schemas.microsoft.com/office/drawing/2014/main" id="{DAB98E8B-9A79-6A18-1973-B6DD2D51A3EF}"/>
              </a:ext>
            </a:extLst>
          </p:cNvPr>
          <p:cNvCxnSpPr>
            <a:cxnSpLocks/>
            <a:stCxn id="130" idx="2"/>
          </p:cNvCxnSpPr>
          <p:nvPr/>
        </p:nvCxnSpPr>
        <p:spPr>
          <a:xfrm>
            <a:off x="6892053" y="4141757"/>
            <a:ext cx="0" cy="659397"/>
          </a:xfrm>
          <a:prstGeom prst="straightConnector1">
            <a:avLst/>
          </a:prstGeom>
          <a:ln w="19050">
            <a:solidFill>
              <a:srgbClr val="00B1C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0405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21690</TotalTime>
  <Words>3613</Words>
  <Application>Microsoft Office PowerPoint</Application>
  <PresentationFormat>Presentación en pantalla (16:10)</PresentationFormat>
  <Paragraphs>933</Paragraphs>
  <Slides>44</Slides>
  <Notes>39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44</vt:i4>
      </vt:variant>
    </vt:vector>
  </HeadingPairs>
  <TitlesOfParts>
    <vt:vector size="51" baseType="lpstr">
      <vt:lpstr>Arial</vt:lpstr>
      <vt:lpstr>Calibri</vt:lpstr>
      <vt:lpstr>Graphik Bold</vt:lpstr>
      <vt:lpstr>Graphik Regular</vt:lpstr>
      <vt:lpstr>Graphik-Medium</vt:lpstr>
      <vt:lpstr>Wingdings</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Rosa Maria Muñoz Mendo</cp:lastModifiedBy>
  <cp:revision>1342</cp:revision>
  <dcterms:created xsi:type="dcterms:W3CDTF">2006-06-01T21:36:52Z</dcterms:created>
  <dcterms:modified xsi:type="dcterms:W3CDTF">2024-10-04T17:18:03Z</dcterms:modified>
</cp:coreProperties>
</file>